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7"/>
  </p:notesMasterIdLst>
  <p:sldIdLst>
    <p:sldId id="257" r:id="rId2"/>
    <p:sldId id="260" r:id="rId3"/>
    <p:sldId id="261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71" r:id="rId14"/>
    <p:sldId id="272" r:id="rId15"/>
    <p:sldId id="273" r:id="rId16"/>
    <p:sldId id="274" r:id="rId17"/>
    <p:sldId id="275" r:id="rId18"/>
    <p:sldId id="276" r:id="rId19"/>
    <p:sldId id="277" r:id="rId20"/>
    <p:sldId id="278" r:id="rId21"/>
    <p:sldId id="279" r:id="rId22"/>
    <p:sldId id="280" r:id="rId23"/>
    <p:sldId id="281" r:id="rId24"/>
    <p:sldId id="282" r:id="rId25"/>
    <p:sldId id="283" r:id="rId26"/>
    <p:sldId id="284" r:id="rId27"/>
    <p:sldId id="285" r:id="rId28"/>
    <p:sldId id="286" r:id="rId29"/>
    <p:sldId id="287" r:id="rId30"/>
    <p:sldId id="288" r:id="rId31"/>
    <p:sldId id="289" r:id="rId32"/>
    <p:sldId id="290" r:id="rId33"/>
    <p:sldId id="291" r:id="rId34"/>
    <p:sldId id="292" r:id="rId35"/>
    <p:sldId id="293" r:id="rId36"/>
    <p:sldId id="294" r:id="rId37"/>
    <p:sldId id="295" r:id="rId38"/>
    <p:sldId id="296" r:id="rId39"/>
    <p:sldId id="297" r:id="rId40"/>
    <p:sldId id="298" r:id="rId41"/>
    <p:sldId id="299" r:id="rId42"/>
    <p:sldId id="300" r:id="rId43"/>
    <p:sldId id="301" r:id="rId44"/>
    <p:sldId id="302" r:id="rId45"/>
    <p:sldId id="303" r:id="rId46"/>
    <p:sldId id="304" r:id="rId47"/>
    <p:sldId id="305" r:id="rId48"/>
    <p:sldId id="306" r:id="rId49"/>
    <p:sldId id="307" r:id="rId50"/>
    <p:sldId id="308" r:id="rId51"/>
    <p:sldId id="309" r:id="rId52"/>
    <p:sldId id="310" r:id="rId53"/>
    <p:sldId id="311" r:id="rId54"/>
    <p:sldId id="312" r:id="rId55"/>
    <p:sldId id="313" r:id="rId56"/>
    <p:sldId id="314" r:id="rId57"/>
    <p:sldId id="315" r:id="rId58"/>
    <p:sldId id="316" r:id="rId59"/>
    <p:sldId id="317" r:id="rId60"/>
    <p:sldId id="318" r:id="rId61"/>
    <p:sldId id="319" r:id="rId62"/>
    <p:sldId id="320" r:id="rId63"/>
    <p:sldId id="321" r:id="rId64"/>
    <p:sldId id="322" r:id="rId65"/>
    <p:sldId id="323" r:id="rId66"/>
    <p:sldId id="324" r:id="rId67"/>
    <p:sldId id="325" r:id="rId68"/>
    <p:sldId id="326" r:id="rId69"/>
    <p:sldId id="327" r:id="rId70"/>
    <p:sldId id="328" r:id="rId71"/>
    <p:sldId id="329" r:id="rId72"/>
    <p:sldId id="330" r:id="rId73"/>
    <p:sldId id="331" r:id="rId74"/>
    <p:sldId id="332" r:id="rId75"/>
    <p:sldId id="333" r:id="rId76"/>
    <p:sldId id="334" r:id="rId77"/>
    <p:sldId id="335" r:id="rId78"/>
    <p:sldId id="336" r:id="rId79"/>
    <p:sldId id="337" r:id="rId80"/>
    <p:sldId id="338" r:id="rId81"/>
    <p:sldId id="339" r:id="rId82"/>
    <p:sldId id="340" r:id="rId83"/>
    <p:sldId id="341" r:id="rId84"/>
    <p:sldId id="342" r:id="rId85"/>
    <p:sldId id="343" r:id="rId86"/>
  </p:sldIdLst>
  <p:sldSz cx="9144000" cy="5143500" type="screen16x9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1" d="100"/>
          <a:sy n="91" d="100"/>
        </p:scale>
        <p:origin x="786" y="6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viewProps" Target="viewProps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5" Type="http://schemas.openxmlformats.org/officeDocument/2006/relationships/slide" Target="slides/slide4.xml"/><Relationship Id="rId90" Type="http://schemas.openxmlformats.org/officeDocument/2006/relationships/theme" Target="theme/theme1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presProps" Target="presProps.xml"/><Relationship Id="rId9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notesMaster" Target="notesMasters/notesMaster1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B8F246BE-E954-76F6-A9E9-20D16FA9684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5B6E3AE-713C-8FC3-77FF-2505D199D14A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A43654A2-88EB-46D5-9B09-CD74CD277B99}" type="datetimeFigureOut">
              <a:rPr lang="en-US"/>
              <a:pPr>
                <a:defRPr/>
              </a:pPr>
              <a:t>8/13/2023</a:t>
            </a:fld>
            <a:endParaRPr 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A98E3B79-5B48-9762-0752-930B7C9A0300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C75B4AAE-8025-353A-006F-3CD018B0F8A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12A28CD-06C3-F2B8-1BD1-95E29CC75AA1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215862E-D790-F902-A693-445A2FB3D9B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A2C55AE0-E552-4265-974B-33DF1A1F1B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>
            <a:extLst>
              <a:ext uri="{FF2B5EF4-FFF2-40B4-BE49-F238E27FC236}">
                <a16:creationId xmlns:a16="http://schemas.microsoft.com/office/drawing/2014/main" id="{8E999011-B5BB-55D4-CBE6-D61A60CA3B7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Notes Placeholder 2">
            <a:extLst>
              <a:ext uri="{FF2B5EF4-FFF2-40B4-BE49-F238E27FC236}">
                <a16:creationId xmlns:a16="http://schemas.microsoft.com/office/drawing/2014/main" id="{B3EC8488-5E0F-E524-C522-94D03DED59A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IN" altLang="en-US"/>
          </a:p>
        </p:txBody>
      </p:sp>
      <p:sp>
        <p:nvSpPr>
          <p:cNvPr id="5124" name="Slide Number Placeholder 3">
            <a:extLst>
              <a:ext uri="{FF2B5EF4-FFF2-40B4-BE49-F238E27FC236}">
                <a16:creationId xmlns:a16="http://schemas.microsoft.com/office/drawing/2014/main" id="{2E6FEC5C-425E-D91E-6E15-1AFE08F90F0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20123EE0-6E87-4EC4-B9B1-C21D80BF63D1}" type="slidenum">
              <a:rPr lang="en-IN" altLang="en-US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I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>
            <a:extLst>
              <a:ext uri="{FF2B5EF4-FFF2-40B4-BE49-F238E27FC236}">
                <a16:creationId xmlns:a16="http://schemas.microsoft.com/office/drawing/2014/main" id="{89B01B5D-4821-2E5B-0140-F6B976FC349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987" name="Notes Placeholder 2">
            <a:extLst>
              <a:ext uri="{FF2B5EF4-FFF2-40B4-BE49-F238E27FC236}">
                <a16:creationId xmlns:a16="http://schemas.microsoft.com/office/drawing/2014/main" id="{4A111538-6BC0-6D56-8B2D-6E6257D4A7F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41988" name="Slide Number Placeholder 3">
            <a:extLst>
              <a:ext uri="{FF2B5EF4-FFF2-40B4-BE49-F238E27FC236}">
                <a16:creationId xmlns:a16="http://schemas.microsoft.com/office/drawing/2014/main" id="{C48BF39E-9045-1599-4862-60AFC6B5D2E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E677EB27-DAB0-4C02-B0ED-9F86ADA71993}" type="slidenum">
              <a:rPr lang="en-US" altLang="en-US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36</a:t>
            </a:fld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C20AA5-69F8-A699-D2DD-39BCB38B68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05D755-3558-4C6C-9D92-882DC7847912}" type="datetime1">
              <a:rPr lang="en-US"/>
              <a:pPr>
                <a:defRPr/>
              </a:pPr>
              <a:t>8/13/2023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E3C5C2-F655-7D94-3F7A-150470CDF3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S.J.SUNESH                                  5. PYTHON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B8F132-A0FC-EAC3-9E06-744AD2E931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D9DFC8-4970-40EB-B77C-D4C33FA6066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85221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226C2A-BE7F-978E-5DFB-5D0A36FAF8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6CA639-C0D5-410A-903B-C2C91C332E9A}" type="datetime1">
              <a:rPr lang="en-US"/>
              <a:pPr>
                <a:defRPr/>
              </a:pPr>
              <a:t>8/13/2023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95EF10-7191-5598-EBA8-64C5D62EC5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S.J.SUNESH                                  5. PYTHON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3C898F-2C35-23D0-B74A-227B1EF933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9FD4FF-105F-493F-BF82-F19EBAD5BB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13205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348EEB-2082-D8FA-1231-8E67FB4EF5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EC2AB5-7AD3-47B7-B8B1-848AED152C78}" type="datetime1">
              <a:rPr lang="en-US"/>
              <a:pPr>
                <a:defRPr/>
              </a:pPr>
              <a:t>8/13/2023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CC9451-1696-0D5A-F0C0-EFCFE6A1BC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S.J.SUNESH                                  5. PYTHON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368022-EE4E-B388-CF26-DD004AF14C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9B1EF4-8BB1-43BB-9248-4D7FC959D2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40347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360F9A-7352-882E-0787-34C8A12B1C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8E74F3-12AA-4D9B-8046-8D0B18CCF1C4}" type="datetime1">
              <a:rPr lang="en-US"/>
              <a:pPr>
                <a:defRPr/>
              </a:pPr>
              <a:t>8/13/2023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E6B14F-1E1B-E1CE-1B73-7EB385E19F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S.J.SUNESH                                  5. PYTHON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29A2CA-3CE5-EB4F-BD9A-2332974248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B632F1-B6DE-49A6-9581-A4A6BDFF03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13740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189446-3843-DE47-056C-0CFA7162E7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CD9CB1-825A-4C3A-A720-DC30604FA5D0}" type="datetime1">
              <a:rPr lang="en-US"/>
              <a:pPr>
                <a:defRPr/>
              </a:pPr>
              <a:t>8/13/2023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72F8A7-F460-0200-4391-EB0C373417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S.J.SUNESH                                  5. PYTHON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5E8DB2-BFAF-6049-DE2F-2FBE4CC588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78FEBD-F5FE-4E4F-BE42-6019D9D02F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33517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09CB3D32-90B4-8D4C-FBCE-BBC5CC8A64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368C0F-6790-4026-92D9-EAEF260217E3}" type="datetime1">
              <a:rPr lang="en-US"/>
              <a:pPr>
                <a:defRPr/>
              </a:pPr>
              <a:t>8/13/2023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09432371-48BF-F970-A248-E081D25D42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S.J.SUNESH                                  5. PYTHON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EEF188B0-EAE7-710B-703E-49ED701B4A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4797B4-6B79-4DA4-9E64-23F1806CDC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68578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4E3FF377-F15C-8DD3-3B53-7A1E718AA2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98562A-B6A4-4E48-BDC4-F69F4CD64D90}" type="datetime1">
              <a:rPr lang="en-US"/>
              <a:pPr>
                <a:defRPr/>
              </a:pPr>
              <a:t>8/13/2023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564FC901-8547-C576-3D82-F87066D254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S.J.SUNESH                                  5. PYTHON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F70517F0-8284-374C-8DB6-EDA5607A51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D1D591-0A14-4F05-925A-EAB9809A3B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52969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14F2D56F-DE81-881F-B474-F3493F76DD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65408D-B93A-48A8-9AC6-0DEDDE77FE9B}" type="datetime1">
              <a:rPr lang="en-US"/>
              <a:pPr>
                <a:defRPr/>
              </a:pPr>
              <a:t>8/13/2023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CB1D2802-4998-89F0-2963-810A33BE90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S.J.SUNESH                                  5. PYTHON</a:t>
            </a:r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330594AD-5F48-E056-3284-A3AD662E4F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24ADF6-DEFD-4884-9409-8B76443094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82255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70C52D7A-15B7-EF41-3FB5-77B2C3AD48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F4B83A-CE6A-4CD9-89B6-CE49ED6F4B9E}" type="datetime1">
              <a:rPr lang="en-US"/>
              <a:pPr>
                <a:defRPr/>
              </a:pPr>
              <a:t>8/13/2023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132DA831-45F8-05AE-FED6-393FF031BF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S.J.SUNESH                                  5. PYTHON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7A30EBA0-94A2-0CF8-087B-C57338C719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9AA5EB-4FAC-4D73-B1FD-0ED4BA290A3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03863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3547C124-0B24-A61C-C776-C1F3EAC8AB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088490-AF62-48E2-8032-17869100E681}" type="datetime1">
              <a:rPr lang="en-US"/>
              <a:pPr>
                <a:defRPr/>
              </a:pPr>
              <a:t>8/13/2023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9C04A6E-0641-4BD0-CEC9-EFE81B71F0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S.J.SUNESH                                  5. PYTHON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BBD517B9-DF45-E88D-8911-D2F33A205E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27CE22-A16E-4AFD-A455-E214D3ADAB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0345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endParaRPr lang="en-IN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030E00BD-0315-5458-4A1E-072E27A200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1784EB-41A9-4D1E-A0CB-EBD96C346380}" type="datetime1">
              <a:rPr lang="en-US"/>
              <a:pPr>
                <a:defRPr/>
              </a:pPr>
              <a:t>8/13/2023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5CC9D91-40B6-24DF-43C9-BC565D65E2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S.J.SUNESH                                  5. PYTHON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D099CF44-E198-589B-FC81-54124BA30E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5DECFD-97CC-4A85-B3B1-49C4750E201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98622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B37C049A-307E-A2BB-E09C-8D02A487B2E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28650" y="274638"/>
            <a:ext cx="7886700" cy="993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IN" alt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23943C-F0E2-D4B3-1C26-971C2390AF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370013"/>
            <a:ext cx="7886700" cy="32623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F362C3-7164-4EF7-3BC1-23B9C9146DC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9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3DADF84E-4BA6-4465-A88B-75399BDE31FF}" type="datetime1">
              <a:rPr lang="en-US"/>
              <a:pPr>
                <a:defRPr/>
              </a:pPr>
              <a:t>8/13/2023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BD8D7F-1D06-E063-6424-DA264EEB134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S.J.SUNESH                                  5. PYTHON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117770-AE56-EA5B-C0D8-A60AE4FC61A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9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54A644FB-D13C-450C-9781-1A7A7A6494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2pPr>
      <a:lvl3pPr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3pPr>
      <a:lvl4pPr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4pPr>
      <a:lvl5pPr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5pPr>
      <a:lvl6pPr marL="4572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6pPr>
      <a:lvl7pPr marL="9144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7pPr>
      <a:lvl8pPr marL="13716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8pPr>
      <a:lvl9pPr marL="18288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171450" indent="-171450" algn="l" defTabSz="685800" rtl="0" fontAlgn="base">
        <a:lnSpc>
          <a:spcPct val="90000"/>
        </a:lnSpc>
        <a:spcBef>
          <a:spcPts val="750"/>
        </a:spcBef>
        <a:spcAft>
          <a:spcPct val="0"/>
        </a:spcAft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fontAlgn="base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fontAlgn="base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fontAlgn="base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fontAlgn="base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1A2A31B-CAA6-0885-B246-505A114427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C623265-E0BC-4525-8571-5D3077AF9C11}" type="slidenum">
              <a:rPr lang="en-IN"/>
              <a:pPr>
                <a:defRPr/>
              </a:pPr>
              <a:t>1</a:t>
            </a:fld>
            <a:endParaRPr lang="en-IN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0756BAF-310B-A0FB-F053-1F889CEBE4D1}"/>
              </a:ext>
            </a:extLst>
          </p:cNvPr>
          <p:cNvSpPr/>
          <p:nvPr/>
        </p:nvSpPr>
        <p:spPr>
          <a:xfrm>
            <a:off x="-15875" y="400050"/>
            <a:ext cx="9150350" cy="280076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spc="50" dirty="0" smtClean="0">
                <a:ln w="11430"/>
                <a:solidFill>
                  <a:srgbClr val="0066FF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ookman Old Style" panose="02050604050505020204" pitchFamily="18" charset="0"/>
              </a:rPr>
              <a:t>PROGRAMMING IN PYTHON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4800" b="1" spc="50" dirty="0" smtClean="0">
              <a:ln w="11430"/>
              <a:solidFill>
                <a:srgbClr val="0066FF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Bookman Old Style" panose="02050604050505020204" pitchFamily="18" charset="0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spc="50" dirty="0" smtClean="0">
                <a:ln w="11430"/>
                <a:solidFill>
                  <a:schemeClr val="accent2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ookman Old Style" panose="02050604050505020204" pitchFamily="18" charset="0"/>
              </a:rPr>
              <a:t>PYTHON</a:t>
            </a:r>
            <a:r>
              <a:rPr lang="en-US" sz="3200" dirty="0" smtClean="0">
                <a:solidFill>
                  <a:schemeClr val="accent2"/>
                </a:solidFill>
                <a:latin typeface="Bookman Old Style" panose="02050604050505020204" pitchFamily="18" charset="0"/>
                <a:cs typeface="LCD" pitchFamily="50" charset="-79"/>
              </a:rPr>
              <a:t> </a:t>
            </a:r>
            <a:r>
              <a:rPr lang="en-US" sz="3200" b="1" spc="50" dirty="0">
                <a:ln w="11430"/>
                <a:solidFill>
                  <a:schemeClr val="accent2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ookman Old Style" panose="02050604050505020204" pitchFamily="18" charset="0"/>
              </a:rPr>
              <a:t>VARIABLES</a:t>
            </a:r>
            <a:r>
              <a:rPr lang="en-US" sz="3200" dirty="0">
                <a:solidFill>
                  <a:schemeClr val="accent2"/>
                </a:solidFill>
                <a:latin typeface="Bookman Old Style" panose="02050604050505020204" pitchFamily="18" charset="0"/>
                <a:cs typeface="LCD" pitchFamily="50" charset="-79"/>
              </a:rPr>
              <a:t> </a:t>
            </a:r>
            <a:r>
              <a:rPr lang="en-US" sz="3200" b="1" spc="50" dirty="0">
                <a:ln w="11430"/>
                <a:solidFill>
                  <a:schemeClr val="accent2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ookman Old Style" panose="02050604050505020204" pitchFamily="18" charset="0"/>
              </a:rPr>
              <a:t>AND</a:t>
            </a:r>
            <a:r>
              <a:rPr lang="en-US" sz="3200" dirty="0">
                <a:solidFill>
                  <a:schemeClr val="accent2"/>
                </a:solidFill>
                <a:latin typeface="Bookman Old Style" panose="02050604050505020204" pitchFamily="18" charset="0"/>
                <a:cs typeface="LCD" pitchFamily="50" charset="-79"/>
              </a:rPr>
              <a:t> </a:t>
            </a:r>
            <a:r>
              <a:rPr lang="en-US" sz="3200" b="1" spc="50" dirty="0">
                <a:ln w="11430"/>
                <a:solidFill>
                  <a:schemeClr val="accent2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ookman Old Style" panose="02050604050505020204" pitchFamily="18" charset="0"/>
              </a:rPr>
              <a:t>OPERATORS</a:t>
            </a:r>
            <a:r>
              <a:rPr lang="en-US" sz="3200" dirty="0">
                <a:solidFill>
                  <a:schemeClr val="accent2"/>
                </a:solidFill>
                <a:latin typeface="Bookman Old Style" panose="02050604050505020204" pitchFamily="18" charset="0"/>
                <a:cs typeface="LCD" pitchFamily="50" charset="-79"/>
              </a:rPr>
              <a:t> </a:t>
            </a:r>
            <a:endParaRPr lang="en-US" sz="6000" dirty="0">
              <a:solidFill>
                <a:schemeClr val="accent2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105400" y="3562350"/>
            <a:ext cx="4572000" cy="2082621"/>
          </a:xfrm>
          <a:prstGeom prst="rect">
            <a:avLst/>
          </a:prstGeom>
        </p:spPr>
        <p:txBody>
          <a:bodyPr>
            <a:spAutoFit/>
          </a:bodyPr>
          <a:lstStyle/>
          <a:p>
            <a:pPr marL="1828800" indent="-1828800">
              <a:spcBef>
                <a:spcPts val="360"/>
              </a:spcBef>
              <a:spcAft>
                <a:spcPts val="0"/>
              </a:spcAft>
            </a:pPr>
            <a:r>
              <a:rPr lang="en-US" sz="1600" b="1" dirty="0">
                <a:solidFill>
                  <a:srgbClr val="C00000"/>
                </a:solidFill>
              </a:rPr>
              <a:t>Mrs. C.SHYAMALADEVI M.C.A., M.Phil., B.Ed.,</a:t>
            </a:r>
            <a:endParaRPr lang="en-US" sz="1600" b="1" dirty="0"/>
          </a:p>
          <a:p>
            <a:pPr marL="1828800" indent="-1828800">
              <a:spcBef>
                <a:spcPts val="360"/>
              </a:spcBef>
              <a:spcAft>
                <a:spcPts val="0"/>
              </a:spcAft>
            </a:pPr>
            <a:r>
              <a:rPr lang="en-US" sz="1600" b="1" dirty="0">
                <a:solidFill>
                  <a:srgbClr val="C00000"/>
                </a:solidFill>
              </a:rPr>
              <a:t>ASSISTANT PROFESSOR,</a:t>
            </a:r>
            <a:endParaRPr lang="en-US" sz="1600" b="1" dirty="0"/>
          </a:p>
          <a:p>
            <a:pPr marL="1828800" indent="-1828800">
              <a:spcBef>
                <a:spcPts val="360"/>
              </a:spcBef>
              <a:spcAft>
                <a:spcPts val="0"/>
              </a:spcAft>
            </a:pPr>
            <a:r>
              <a:rPr lang="en-US" sz="1600" b="1" dirty="0">
                <a:solidFill>
                  <a:srgbClr val="C00000"/>
                </a:solidFill>
              </a:rPr>
              <a:t>DEPARTMENT OF COMPUTER SCIENCE,</a:t>
            </a:r>
            <a:endParaRPr lang="en-US" sz="1600" b="1" dirty="0"/>
          </a:p>
          <a:p>
            <a:pPr marL="1828800" indent="-1828800">
              <a:spcBef>
                <a:spcPts val="360"/>
              </a:spcBef>
              <a:spcAft>
                <a:spcPts val="0"/>
              </a:spcAft>
            </a:pPr>
            <a:r>
              <a:rPr lang="en-US" sz="1600" b="1" dirty="0">
                <a:solidFill>
                  <a:srgbClr val="C00000"/>
                </a:solidFill>
              </a:rPr>
              <a:t>SHRIMATI INDIRA GANDHI COLLEGE, </a:t>
            </a:r>
            <a:endParaRPr lang="en-US" sz="1600" b="1" dirty="0"/>
          </a:p>
          <a:p>
            <a:pPr marL="1828800" indent="-1828800">
              <a:spcBef>
                <a:spcPts val="360"/>
              </a:spcBef>
              <a:spcAft>
                <a:spcPts val="0"/>
              </a:spcAft>
            </a:pPr>
            <a:r>
              <a:rPr lang="en-US" sz="1600" b="1" dirty="0">
                <a:solidFill>
                  <a:srgbClr val="C00000"/>
                </a:solidFill>
              </a:rPr>
              <a:t>TRICHY-2.</a:t>
            </a:r>
            <a:endParaRPr lang="en-US" sz="1600" b="1" dirty="0"/>
          </a:p>
          <a:p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1">
            <a:extLst>
              <a:ext uri="{FF2B5EF4-FFF2-40B4-BE49-F238E27FC236}">
                <a16:creationId xmlns:a16="http://schemas.microsoft.com/office/drawing/2014/main" id="{02D5F29F-A59D-50AE-29D4-C9019D7DA7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-42863" y="755650"/>
            <a:ext cx="9174163" cy="3632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1500" b="1">
                <a:solidFill>
                  <a:srgbClr val="7030A0"/>
                </a:solidFill>
                <a:latin typeface="Archery Black Condensed"/>
              </a:rPr>
              <a:t>Invoking Python IDLE 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2792AF3-09E0-38A2-33D0-DCFE602591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9A299D7-6D64-46DA-88B0-77D2B90D2D4A}" type="slidenum">
              <a:rPr lang="en-US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>
            <a:extLst>
              <a:ext uri="{FF2B5EF4-FFF2-40B4-BE49-F238E27FC236}">
                <a16:creationId xmlns:a16="http://schemas.microsoft.com/office/drawing/2014/main" id="{E523E92B-7B5E-DC6A-EB42-132250C4B20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462" t="15671" r="26695" b="6252"/>
          <a:stretch>
            <a:fillRect/>
          </a:stretch>
        </p:blipFill>
        <p:spPr bwMode="auto">
          <a:xfrm>
            <a:off x="304800" y="236538"/>
            <a:ext cx="8393113" cy="4667250"/>
          </a:xfrm>
          <a:prstGeom prst="rect">
            <a:avLst/>
          </a:prstGeom>
          <a:noFill/>
          <a:ln w="7620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4983148-A0C7-0644-3973-3C9D1B9AF1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0D167EB-A1A8-49F4-B536-7911E76AA238}" type="slidenum">
              <a:rPr lang="en-US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>
            <a:extLst>
              <a:ext uri="{FF2B5EF4-FFF2-40B4-BE49-F238E27FC236}">
                <a16:creationId xmlns:a16="http://schemas.microsoft.com/office/drawing/2014/main" id="{DB6C3220-9741-93DC-4794-BEE78D84EB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8150" y="361950"/>
            <a:ext cx="8077200" cy="3478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US" altLang="en-US" sz="4400" b="1">
                <a:solidFill>
                  <a:srgbClr val="FF0000"/>
                </a:solidFill>
                <a:latin typeface="Arno Pro Display"/>
              </a:rPr>
              <a:t>The </a:t>
            </a:r>
            <a:r>
              <a:rPr lang="en-US" altLang="en-US" sz="4400" b="1">
                <a:solidFill>
                  <a:srgbClr val="7030A0"/>
                </a:solidFill>
                <a:latin typeface="Arno Pro Display"/>
              </a:rPr>
              <a:t>prompt (&gt;&gt;&gt;) </a:t>
            </a:r>
            <a:r>
              <a:rPr lang="en-US" altLang="en-US" sz="4400" b="1">
                <a:solidFill>
                  <a:srgbClr val="FF0000"/>
                </a:solidFill>
                <a:latin typeface="Arno Pro Display"/>
              </a:rPr>
              <a:t>indicates that Interpreter is ready to acceptations. </a:t>
            </a:r>
            <a:r>
              <a:rPr lang="en-US" altLang="en-US" sz="4400" b="1">
                <a:solidFill>
                  <a:srgbClr val="7030A0"/>
                </a:solidFill>
                <a:latin typeface="Arno Pro Display"/>
              </a:rPr>
              <a:t>Therefore, the prompt on screen means IDLE is working in interactive mode. 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F1FFFFC9-1520-179E-A038-F95987E22E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3E7F8F-4C8A-463C-936F-44BEDD9290BD}" type="slidenum">
              <a:rPr lang="en-US"/>
              <a:pPr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1">
            <a:extLst>
              <a:ext uri="{FF2B5EF4-FFF2-40B4-BE49-F238E27FC236}">
                <a16:creationId xmlns:a16="http://schemas.microsoft.com/office/drawing/2014/main" id="{7A17D134-2154-B4B3-0B78-F448E5E2AB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19400" y="114300"/>
            <a:ext cx="5334000" cy="5170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US" altLang="en-US" sz="16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&gt;&gt;&gt; 5/2</a:t>
            </a:r>
          </a:p>
          <a:p>
            <a:pPr eaLnBrk="1" hangingPunct="1"/>
            <a:r>
              <a:rPr lang="en-US" altLang="en-US" sz="16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2.5</a:t>
            </a:r>
          </a:p>
          <a:p>
            <a:pPr eaLnBrk="1" hangingPunct="1"/>
            <a:r>
              <a:rPr lang="en-US" altLang="en-US" sz="16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&gt;&gt;&gt; 2/5</a:t>
            </a:r>
          </a:p>
          <a:p>
            <a:pPr eaLnBrk="1" hangingPunct="1"/>
            <a:r>
              <a:rPr lang="en-US" altLang="en-US" sz="16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0.4</a:t>
            </a:r>
          </a:p>
          <a:p>
            <a:pPr eaLnBrk="1" hangingPunct="1"/>
            <a:r>
              <a:rPr lang="en-US" altLang="en-US" sz="16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&gt;&gt;&gt; 4%2</a:t>
            </a:r>
          </a:p>
          <a:p>
            <a:pPr eaLnBrk="1" hangingPunct="1"/>
            <a:r>
              <a:rPr lang="en-US" altLang="en-US" sz="16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</a:p>
          <a:p>
            <a:pPr eaLnBrk="1" hangingPunct="1"/>
            <a:r>
              <a:rPr lang="en-US" altLang="en-US" sz="16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&gt;&gt;&gt; 5%2</a:t>
            </a:r>
          </a:p>
          <a:p>
            <a:pPr eaLnBrk="1" hangingPunct="1"/>
            <a:r>
              <a:rPr lang="en-US" altLang="en-US" sz="16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  <a:p>
            <a:pPr eaLnBrk="1" hangingPunct="1"/>
            <a:r>
              <a:rPr lang="en-US" altLang="en-US" sz="16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&gt;&gt;&gt; 5//2</a:t>
            </a:r>
          </a:p>
          <a:p>
            <a:pPr eaLnBrk="1" hangingPunct="1"/>
            <a:r>
              <a:rPr lang="en-US" altLang="en-US" sz="16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  <a:p>
            <a:pPr eaLnBrk="1" hangingPunct="1"/>
            <a:r>
              <a:rPr lang="en-US" altLang="en-US" sz="16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&gt;&gt;&gt; 5+40</a:t>
            </a:r>
          </a:p>
          <a:p>
            <a:pPr eaLnBrk="1" hangingPunct="1"/>
            <a:r>
              <a:rPr lang="en-US" altLang="en-US" sz="16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45</a:t>
            </a:r>
          </a:p>
          <a:p>
            <a:pPr eaLnBrk="1" hangingPunct="1"/>
            <a:r>
              <a:rPr lang="en-US" altLang="en-US" sz="16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&gt;&gt;&gt; 5**2</a:t>
            </a:r>
          </a:p>
          <a:p>
            <a:pPr eaLnBrk="1" hangingPunct="1"/>
            <a:r>
              <a:rPr lang="en-US" altLang="en-US" sz="16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25</a:t>
            </a:r>
          </a:p>
          <a:p>
            <a:pPr eaLnBrk="1" hangingPunct="1"/>
            <a:r>
              <a:rPr lang="en-US" altLang="en-US" sz="16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&gt;&gt;&gt; 5+5*2</a:t>
            </a:r>
          </a:p>
          <a:p>
            <a:pPr eaLnBrk="1" hangingPunct="1"/>
            <a:r>
              <a:rPr lang="en-US" altLang="en-US" sz="16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15</a:t>
            </a:r>
          </a:p>
          <a:p>
            <a:pPr eaLnBrk="1" hangingPunct="1"/>
            <a:r>
              <a:rPr lang="pt-BR" altLang="en-US" sz="16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&gt;&gt;&gt; a=3</a:t>
            </a:r>
          </a:p>
          <a:p>
            <a:pPr eaLnBrk="1" hangingPunct="1"/>
            <a:r>
              <a:rPr lang="pt-BR" altLang="en-US" sz="16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&gt;&gt;&gt; a+=4</a:t>
            </a:r>
          </a:p>
          <a:p>
            <a:pPr eaLnBrk="1" hangingPunct="1"/>
            <a:r>
              <a:rPr lang="pt-BR" altLang="en-US" sz="16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&gt;&gt;&gt; print(a)</a:t>
            </a:r>
          </a:p>
          <a:p>
            <a:pPr eaLnBrk="1" hangingPunct="1"/>
            <a:r>
              <a:rPr lang="pt-BR" altLang="en-US" sz="16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endParaRPr lang="en-US" altLang="en-US" sz="1600" b="1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D8D67F5-C25F-1FD4-EB12-0288DF8CB2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D7D6CFB-700A-4102-8DF5-B13A01588AA0}" type="slidenum">
              <a:rPr lang="en-US"/>
              <a:pPr>
                <a:defRPr/>
              </a:pPr>
              <a:t>13</a:t>
            </a:fld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D7A2DBCE-A335-7C60-E6D6-512EF2DD62A4}"/>
              </a:ext>
            </a:extLst>
          </p:cNvPr>
          <p:cNvSpPr/>
          <p:nvPr/>
        </p:nvSpPr>
        <p:spPr>
          <a:xfrm>
            <a:off x="228600" y="209550"/>
            <a:ext cx="8515350" cy="4586288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b="1" dirty="0">
                <a:solidFill>
                  <a:srgbClr val="0070C0"/>
                </a:solidFill>
                <a:latin typeface="Archery Black Condensed" pitchFamily="2" charset="0"/>
              </a:rPr>
              <a:t>Script mode Programming </a:t>
            </a:r>
          </a:p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A script is a text file containing the Python statements. </a:t>
            </a:r>
          </a:p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3200" b="1" dirty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Python Scripts are reusable code. </a:t>
            </a:r>
          </a:p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Once the script is created, it can be executed again and again without retyping. </a:t>
            </a:r>
          </a:p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3200" b="1" dirty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The Scripts are editable.</a:t>
            </a:r>
            <a:endParaRPr lang="en-US" sz="3600" b="1" dirty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1D7A09A-6D07-2A76-7FD8-04C40C84F8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5058B1-BB5D-4A25-BC8F-E1B8EF820BFB}" type="slidenum">
              <a:rPr lang="en-US"/>
              <a:pPr>
                <a:defRPr/>
              </a:pPr>
              <a:t>14</a:t>
            </a:fld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D8DEB00D-E420-1E2C-7756-3B5C587549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0"/>
            <a:ext cx="7696200" cy="4154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8800" b="1">
                <a:solidFill>
                  <a:srgbClr val="7030A0"/>
                </a:solidFill>
                <a:latin typeface="Archery Black Condensed"/>
              </a:rPr>
              <a:t>Input and Output Functions 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0104F6F0-0684-5F88-04AC-FBBAB514BF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47E34A3-CCFF-4EF6-B31B-16F634758D71}" type="slidenum">
              <a:rPr lang="en-US"/>
              <a:pPr>
                <a:defRPr/>
              </a:pPr>
              <a:t>15</a:t>
            </a:fld>
            <a:endParaRPr 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BA1EDB20-01BC-FDFE-5AFB-C352BFBD6F28}"/>
              </a:ext>
            </a:extLst>
          </p:cNvPr>
          <p:cNvSpPr/>
          <p:nvPr/>
        </p:nvSpPr>
        <p:spPr>
          <a:xfrm>
            <a:off x="304800" y="819150"/>
            <a:ext cx="8332788" cy="3108325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A program needs to interact with the user to accomplish the desired task; this can be achieved using </a:t>
            </a:r>
            <a:r>
              <a:rPr lang="en-US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Input-Output functions.</a:t>
            </a:r>
          </a:p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</a:t>
            </a:r>
            <a:r>
              <a:rPr lang="en-US" sz="28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The </a:t>
            </a:r>
            <a:r>
              <a:rPr lang="en-US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input() </a:t>
            </a:r>
            <a:r>
              <a:rPr lang="en-US" sz="28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function helps to enter data at run time by the user. </a:t>
            </a:r>
          </a:p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The output function </a:t>
            </a:r>
            <a:r>
              <a:rPr lang="en-US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print() </a:t>
            </a:r>
            <a:r>
              <a:rPr lang="en-US" sz="28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is used to display the result of the program on the screen after execution.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35FEEFC-61FD-2BFB-869A-B5404D7D8D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C696BF8-F315-46CF-BB3C-0980B52F9B52}" type="slidenum">
              <a:rPr lang="en-US"/>
              <a:pPr>
                <a:defRPr/>
              </a:pPr>
              <a:t>16</a:t>
            </a:fld>
            <a:endParaRPr 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73147072-3F5F-BE13-165D-0ED394283470}"/>
              </a:ext>
            </a:extLst>
          </p:cNvPr>
          <p:cNvSpPr/>
          <p:nvPr/>
        </p:nvSpPr>
        <p:spPr>
          <a:xfrm>
            <a:off x="685800" y="742950"/>
            <a:ext cx="7543800" cy="3046413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rgbClr val="0070C0"/>
                </a:solidFill>
                <a:latin typeface="Archery Black Condensed" pitchFamily="2" charset="0"/>
              </a:rPr>
              <a:t>The print() function </a:t>
            </a:r>
          </a:p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In Python, the </a:t>
            </a:r>
            <a:r>
              <a:rPr lang="en-US" sz="4800" b="1" dirty="0">
                <a:solidFill>
                  <a:srgbClr val="0070C0"/>
                </a:solidFill>
                <a:latin typeface="Archery Black Condensed" pitchFamily="2" charset="0"/>
              </a:rPr>
              <a:t>print()</a:t>
            </a:r>
            <a:r>
              <a:rPr lang="en-US" sz="4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</a:t>
            </a:r>
            <a:r>
              <a:rPr lang="en-US" sz="48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function is used to display result on the screen. 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6C60CCE-9F97-49B0-AD6A-15C06E7A85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9A8257B-B4A4-4F65-9F5B-3F9A78FCEF49}" type="slidenum">
              <a:rPr lang="en-US"/>
              <a:pPr>
                <a:defRPr/>
              </a:pPr>
              <a:t>17</a:t>
            </a:fld>
            <a:endParaRPr 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1">
            <a:extLst>
              <a:ext uri="{FF2B5EF4-FFF2-40B4-BE49-F238E27FC236}">
                <a16:creationId xmlns:a16="http://schemas.microsoft.com/office/drawing/2014/main" id="{D3ADF2A6-4B30-53FC-39E1-E13CC89FE1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1138" y="0"/>
            <a:ext cx="3532187" cy="1446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/>
            <a:r>
              <a:rPr lang="en-US" altLang="en-US" sz="8800" b="1">
                <a:solidFill>
                  <a:srgbClr val="0070C0"/>
                </a:solidFill>
                <a:latin typeface="Archery Black Condensed"/>
              </a:rPr>
              <a:t>Syntax 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325017ED-ED0F-A5F9-930D-6AD346479604}"/>
              </a:ext>
            </a:extLst>
          </p:cNvPr>
          <p:cNvSpPr/>
          <p:nvPr/>
        </p:nvSpPr>
        <p:spPr>
          <a:xfrm>
            <a:off x="0" y="1352550"/>
            <a:ext cx="9144000" cy="3416300"/>
          </a:xfrm>
          <a:prstGeom prst="rect">
            <a:avLst/>
          </a:prstGeom>
        </p:spPr>
        <p:txBody>
          <a:bodyPr>
            <a:spAutoFit/>
          </a:bodyPr>
          <a:lstStyle/>
          <a:p>
            <a:pPr marL="457200" indent="-457200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3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print (“string to be displayed as output ” )</a:t>
            </a:r>
          </a:p>
          <a:p>
            <a:pPr marL="457200" indent="-457200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3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print (variable )</a:t>
            </a:r>
          </a:p>
          <a:p>
            <a:pPr marL="457200" indent="-457200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3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print (“String to be displayed as output ”, variable)</a:t>
            </a:r>
          </a:p>
          <a:p>
            <a:pPr marL="457200" indent="-457200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3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print (“String1 ”, variable, “String 2”, variable, “String 3” ……)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A20E893-FE42-F640-2D80-C25E01177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5C7410B-BA09-49FE-8DAB-406C090DCC0B}" type="slidenum">
              <a:rPr lang="en-US"/>
              <a:pPr>
                <a:defRPr/>
              </a:pPr>
              <a:t>18</a:t>
            </a:fld>
            <a:endParaRPr 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>
            <a:extLst>
              <a:ext uri="{FF2B5EF4-FFF2-40B4-BE49-F238E27FC236}">
                <a16:creationId xmlns:a16="http://schemas.microsoft.com/office/drawing/2014/main" id="{0B8A4274-2F90-C045-7AF4-0AD791CABC1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760" t="34888" r="22586" b="3793"/>
          <a:stretch>
            <a:fillRect/>
          </a:stretch>
        </p:blipFill>
        <p:spPr bwMode="auto">
          <a:xfrm>
            <a:off x="401638" y="361950"/>
            <a:ext cx="8513762" cy="4552950"/>
          </a:xfrm>
          <a:prstGeom prst="rect">
            <a:avLst/>
          </a:prstGeom>
          <a:noFill/>
          <a:ln w="7620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AB3D7B4-314F-B87A-1A7A-165CF64D79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F8B2B24-1A19-450A-A6BE-81634EB93D78}" type="slidenum">
              <a:rPr lang="en-US"/>
              <a:pPr>
                <a:defRPr/>
              </a:pPr>
              <a:t>19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4">
            <a:extLst>
              <a:ext uri="{FF2B5EF4-FFF2-40B4-BE49-F238E27FC236}">
                <a16:creationId xmlns:a16="http://schemas.microsoft.com/office/drawing/2014/main" id="{23646123-0018-A1B6-A89A-D3A91CDE4D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209550"/>
            <a:ext cx="8458200" cy="4154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/>
            <a:r>
              <a:rPr lang="en-US" altLang="en-US" sz="24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Appreciate the use of Graphical User Interface (GUI) and Integrated Development Environment (IDE) for creating Python programs. </a:t>
            </a:r>
          </a:p>
          <a:p>
            <a:pPr algn="just" eaLnBrk="1" hangingPunct="1"/>
            <a:endParaRPr lang="en-US" altLang="en-US" sz="2400" b="1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/>
            <a:r>
              <a:rPr lang="en-US" altLang="en-US" sz="24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•Work in Interactive &amp; Script mode for programming. </a:t>
            </a:r>
          </a:p>
          <a:p>
            <a:pPr algn="just" eaLnBrk="1" hangingPunct="1"/>
            <a:r>
              <a:rPr lang="en-US" altLang="en-US" sz="24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•Create and assign values to variables. </a:t>
            </a:r>
          </a:p>
          <a:p>
            <a:pPr algn="just" eaLnBrk="1" hangingPunct="1"/>
            <a:r>
              <a:rPr lang="en-US" altLang="en-US" sz="24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•Understand the concept and usage of different data types in Python. </a:t>
            </a:r>
          </a:p>
          <a:p>
            <a:pPr algn="just" eaLnBrk="1" hangingPunct="1"/>
            <a:r>
              <a:rPr lang="en-US" altLang="en-US" sz="24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•Appreciate the importance and usage of different types of operators (Arithmetic, Relational and Logical) </a:t>
            </a:r>
          </a:p>
          <a:p>
            <a:pPr algn="just" eaLnBrk="1" hangingPunct="1"/>
            <a:r>
              <a:rPr lang="en-US" altLang="en-US" sz="24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•Creating Python expression (s) and statement (s). </a:t>
            </a:r>
            <a:endParaRPr lang="en-US" altLang="en-US" sz="2000" b="1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E90B09DC-43EE-22E1-5F95-BDB32A64F8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7FC460D-F02D-4105-8826-286C1A0B50DC}" type="slidenum">
              <a:rPr lang="en-US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CCC30EE3-99DB-8E29-0897-F2B5CCAB0457}"/>
              </a:ext>
            </a:extLst>
          </p:cNvPr>
          <p:cNvSpPr/>
          <p:nvPr/>
        </p:nvSpPr>
        <p:spPr>
          <a:xfrm>
            <a:off x="228600" y="560388"/>
            <a:ext cx="8515350" cy="3416300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The </a:t>
            </a:r>
            <a:r>
              <a:rPr lang="en-US" sz="3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print () </a:t>
            </a:r>
            <a:r>
              <a:rPr lang="en-US" sz="36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evaluates the expression before printing it on the monitor. </a:t>
            </a:r>
          </a:p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The</a:t>
            </a:r>
            <a:r>
              <a:rPr lang="en-US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</a:t>
            </a:r>
            <a:r>
              <a:rPr lang="en-US" sz="3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print () </a:t>
            </a:r>
            <a:r>
              <a:rPr lang="en-US" sz="36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displays an entire statement which is specified within print ( ). </a:t>
            </a:r>
          </a:p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Comma ( , ) is used as a separator in print ( ) to print more than one item.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7305B4D-DCB3-7416-4C40-53EE5200DD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8457049-39A2-4EFE-A19F-7FF0524CA57A}" type="slidenum">
              <a:rPr lang="en-US"/>
              <a:pPr>
                <a:defRPr/>
              </a:pPr>
              <a:t>20</a:t>
            </a:fld>
            <a:endParaRPr lang="en-US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D1384A50-B00A-5AED-54EB-70FF36CEA5D8}"/>
              </a:ext>
            </a:extLst>
          </p:cNvPr>
          <p:cNvSpPr/>
          <p:nvPr/>
        </p:nvSpPr>
        <p:spPr>
          <a:xfrm>
            <a:off x="168275" y="1276350"/>
            <a:ext cx="8763000" cy="2862263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&gt;&gt;&gt; x=5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&gt;&gt;&gt; y=5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&gt;&gt;&gt; z=</a:t>
            </a:r>
            <a:r>
              <a:rPr lang="en-US" sz="3600" b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x+y</a:t>
            </a:r>
            <a:endParaRPr lang="en-US" sz="36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&gt;&gt;&gt; print("The sum of ", x," and" , y," is “ ,z)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The sum of 5  and 5 is 10</a:t>
            </a:r>
          </a:p>
        </p:txBody>
      </p:sp>
      <p:sp>
        <p:nvSpPr>
          <p:cNvPr id="25603" name="Rectangle 2">
            <a:extLst>
              <a:ext uri="{FF2B5EF4-FFF2-40B4-BE49-F238E27FC236}">
                <a16:creationId xmlns:a16="http://schemas.microsoft.com/office/drawing/2014/main" id="{99D7ED2A-F701-0407-7116-17C47CA211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8275" y="0"/>
            <a:ext cx="4162425" cy="1446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/>
            <a:r>
              <a:rPr lang="en-US" altLang="en-US" sz="8800" b="1">
                <a:solidFill>
                  <a:srgbClr val="0070C0"/>
                </a:solidFill>
                <a:latin typeface="Archery Black Condensed"/>
              </a:rPr>
              <a:t>Example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16972B9-DB76-1C2C-79D2-DAAAAC55CB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49BD3D-AA3A-4D2C-9638-910D35F70DFC}" type="slidenum">
              <a:rPr lang="en-US"/>
              <a:pPr>
                <a:defRPr/>
              </a:pPr>
              <a:t>21</a:t>
            </a:fld>
            <a:endParaRPr lang="en-US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6F1C78DF-9557-FCE1-A54C-F402F72D4328}"/>
              </a:ext>
            </a:extLst>
          </p:cNvPr>
          <p:cNvSpPr/>
          <p:nvPr/>
        </p:nvSpPr>
        <p:spPr>
          <a:xfrm>
            <a:off x="209550" y="112713"/>
            <a:ext cx="8705850" cy="7048500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b="1" dirty="0">
                <a:solidFill>
                  <a:srgbClr val="0070C0"/>
                </a:solidFill>
                <a:latin typeface="Archery Black Condensed" pitchFamily="2" charset="0"/>
              </a:rPr>
              <a:t>input( ) function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6000" b="1" dirty="0">
              <a:solidFill>
                <a:srgbClr val="0070C0"/>
              </a:solidFill>
              <a:latin typeface="Archery Black Condensed" pitchFamily="2" charset="0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In Python, </a:t>
            </a:r>
            <a:r>
              <a:rPr lang="en-US" sz="32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input( ) </a:t>
            </a:r>
            <a:r>
              <a:rPr 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function is used to accept data as input at run time. The </a:t>
            </a:r>
            <a:r>
              <a:rPr lang="en-US" sz="32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syntax</a:t>
            </a:r>
            <a:r>
              <a:rPr 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for input() function is,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400" b="1" dirty="0">
                <a:solidFill>
                  <a:srgbClr val="002060"/>
                </a:solidFill>
                <a:latin typeface="Archery Black Condensed" pitchFamily="2" charset="0"/>
              </a:rPr>
              <a:t>Variable = input (“prompt string”)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4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4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4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4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6AB081E-195B-DD2E-33F2-B0DE31D07F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F47D458-3A3C-4378-BDF3-0C5855646EB0}" type="slidenum">
              <a:rPr lang="en-US"/>
              <a:pPr>
                <a:defRPr/>
              </a:pPr>
              <a:t>22</a:t>
            </a:fld>
            <a:endParaRPr lang="en-US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AC25E6A5-E0B0-035E-6838-AF52CCCA5F20}"/>
              </a:ext>
            </a:extLst>
          </p:cNvPr>
          <p:cNvSpPr/>
          <p:nvPr/>
        </p:nvSpPr>
        <p:spPr>
          <a:xfrm>
            <a:off x="76200" y="228600"/>
            <a:ext cx="8915400" cy="230822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cillary" pitchFamily="50" charset="0"/>
              </a:rPr>
              <a:t>&gt;&gt;&gt; name=input("enter your name:")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cillary" pitchFamily="50" charset="0"/>
              </a:rPr>
              <a:t>enter your name: </a:t>
            </a:r>
            <a:r>
              <a:rPr lang="en-US" sz="3600" b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cillary" pitchFamily="50" charset="0"/>
              </a:rPr>
              <a:t>anupriya</a:t>
            </a:r>
            <a:endParaRPr lang="en-US" sz="36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ncillary" pitchFamily="50" charset="0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cillary" pitchFamily="50" charset="0"/>
              </a:rPr>
              <a:t>&gt;&gt;&gt; print("</a:t>
            </a:r>
            <a:r>
              <a:rPr lang="en-US" sz="3600" b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cillary" pitchFamily="50" charset="0"/>
              </a:rPr>
              <a:t>i'm</a:t>
            </a:r>
            <a:r>
              <a:rPr lang="en-US" sz="3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cillary" pitchFamily="50" charset="0"/>
              </a:rPr>
              <a:t> ",name)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b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cillary" pitchFamily="50" charset="0"/>
              </a:rPr>
              <a:t>i’m</a:t>
            </a:r>
            <a:r>
              <a:rPr lang="en-US" sz="3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cillary" pitchFamily="50" charset="0"/>
              </a:rPr>
              <a:t>  </a:t>
            </a:r>
            <a:r>
              <a:rPr lang="en-US" sz="3600" b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cillary" pitchFamily="50" charset="0"/>
              </a:rPr>
              <a:t>anupriya</a:t>
            </a:r>
            <a:endParaRPr lang="en-US" sz="36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ncillary" pitchFamily="50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32C1A89A-6BCA-AF29-7038-4D550134C78A}"/>
              </a:ext>
            </a:extLst>
          </p:cNvPr>
          <p:cNvSpPr/>
          <p:nvPr/>
        </p:nvSpPr>
        <p:spPr>
          <a:xfrm>
            <a:off x="76200" y="2457450"/>
            <a:ext cx="8915400" cy="255428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cillary" pitchFamily="50" charset="0"/>
              </a:rPr>
              <a:t>&gt;&gt;&gt; city=input()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b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cillary" pitchFamily="50" charset="0"/>
              </a:rPr>
              <a:t>trichy</a:t>
            </a:r>
            <a:endParaRPr lang="en-US" sz="40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ncillary" pitchFamily="50" charset="0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cillary" pitchFamily="50" charset="0"/>
              </a:rPr>
              <a:t>&gt;&gt;&gt; print("</a:t>
            </a:r>
            <a:r>
              <a:rPr lang="en-US" sz="4000" b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cillary" pitchFamily="50" charset="0"/>
              </a:rPr>
              <a:t>im</a:t>
            </a:r>
            <a:r>
              <a:rPr lang="en-US" sz="4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cillary" pitchFamily="50" charset="0"/>
              </a:rPr>
              <a:t> </a:t>
            </a:r>
            <a:r>
              <a:rPr lang="en-US" sz="4000" b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cillary" pitchFamily="50" charset="0"/>
              </a:rPr>
              <a:t>from:",city</a:t>
            </a:r>
            <a:r>
              <a:rPr lang="en-US" sz="4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cillary" pitchFamily="50" charset="0"/>
              </a:rPr>
              <a:t>)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b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cillary" pitchFamily="50" charset="0"/>
              </a:rPr>
              <a:t>im</a:t>
            </a:r>
            <a:r>
              <a:rPr lang="en-US" sz="4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cillary" pitchFamily="50" charset="0"/>
              </a:rPr>
              <a:t> from: </a:t>
            </a:r>
            <a:r>
              <a:rPr lang="en-US" sz="4000" b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cillary" pitchFamily="50" charset="0"/>
              </a:rPr>
              <a:t>trichy</a:t>
            </a:r>
            <a:endParaRPr lang="en-US" sz="40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ncillary" pitchFamily="50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959E855-2377-E735-83D1-41CDFE50A4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F6ADD7B-8CA4-45C5-8725-D6379C7DB5D1}" type="slidenum">
              <a:rPr lang="en-US"/>
              <a:pPr>
                <a:defRPr/>
              </a:pPr>
              <a:t>23</a:t>
            </a:fld>
            <a:endParaRPr lang="en-US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0D7EEB02-479D-5D66-49E4-EDB0A7ED93C1}"/>
              </a:ext>
            </a:extLst>
          </p:cNvPr>
          <p:cNvSpPr/>
          <p:nvPr/>
        </p:nvSpPr>
        <p:spPr>
          <a:xfrm>
            <a:off x="514350" y="366713"/>
            <a:ext cx="8001000" cy="4400550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b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cillary" pitchFamily="50" charset="0"/>
              </a:rPr>
              <a:t>x,y</a:t>
            </a:r>
            <a:r>
              <a:rPr lang="en-US" sz="4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cillary" pitchFamily="50" charset="0"/>
              </a:rPr>
              <a:t>=</a:t>
            </a:r>
            <a:r>
              <a:rPr lang="en-US" sz="4000" b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cillary" pitchFamily="50" charset="0"/>
              </a:rPr>
              <a:t>int</a:t>
            </a:r>
            <a:r>
              <a:rPr lang="en-US" sz="4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cillary" pitchFamily="50" charset="0"/>
              </a:rPr>
              <a:t> (input("Enter Number 1:")),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b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cillary" pitchFamily="50" charset="0"/>
              </a:rPr>
              <a:t>int</a:t>
            </a:r>
            <a:r>
              <a:rPr lang="en-US" sz="4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cillary" pitchFamily="50" charset="0"/>
              </a:rPr>
              <a:t>(input("Enter Number 2:"))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cillary" pitchFamily="50" charset="0"/>
              </a:rPr>
              <a:t>Enter Number 1 : </a:t>
            </a:r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cillary" pitchFamily="50" charset="0"/>
              </a:rPr>
              <a:t>40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cillary" pitchFamily="50" charset="0"/>
              </a:rPr>
              <a:t>Enter Number 2: </a:t>
            </a:r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cillary" pitchFamily="50" charset="0"/>
              </a:rPr>
              <a:t>30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cillary" pitchFamily="50" charset="0"/>
              </a:rPr>
              <a:t>&gt;&gt;&gt; c=</a:t>
            </a:r>
            <a:r>
              <a:rPr lang="en-US" sz="4000" b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cillary" pitchFamily="50" charset="0"/>
              </a:rPr>
              <a:t>x+y</a:t>
            </a:r>
            <a:endParaRPr lang="en-US" sz="40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ncillary" pitchFamily="50" charset="0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cillary" pitchFamily="50" charset="0"/>
              </a:rPr>
              <a:t>&gt;&gt;&gt; print(c)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cillary" pitchFamily="50" charset="0"/>
              </a:rPr>
              <a:t>70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F43F1A1-FFD0-EFB9-6AF2-99B9E679FD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47AEF83-B845-4798-8E91-D1DB19325372}" type="slidenum">
              <a:rPr lang="en-US"/>
              <a:pPr>
                <a:defRPr/>
              </a:pPr>
              <a:t>24</a:t>
            </a:fld>
            <a:endParaRPr lang="en-US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920A5DCF-2848-3826-9825-7523258E30A8}"/>
              </a:ext>
            </a:extLst>
          </p:cNvPr>
          <p:cNvSpPr/>
          <p:nvPr/>
        </p:nvSpPr>
        <p:spPr>
          <a:xfrm>
            <a:off x="342900" y="909638"/>
            <a:ext cx="8458200" cy="3324225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chery Black Condensed" pitchFamily="2" charset="0"/>
              </a:rPr>
              <a:t>Comments in Python 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D056D94-FEFA-C253-8710-CF22E73509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341B28-5520-43EC-AEC7-859B19A1318C}" type="slidenum">
              <a:rPr lang="en-US"/>
              <a:pPr>
                <a:defRPr/>
              </a:pPr>
              <a:t>25</a:t>
            </a:fld>
            <a:endParaRPr lang="en-US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63B98A62-6BAF-F398-C4B5-759E369C795E}"/>
              </a:ext>
            </a:extLst>
          </p:cNvPr>
          <p:cNvSpPr/>
          <p:nvPr/>
        </p:nvSpPr>
        <p:spPr>
          <a:xfrm>
            <a:off x="533400" y="361950"/>
            <a:ext cx="8077200" cy="4400550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In Python, comments begin with hash symbol </a:t>
            </a:r>
            <a:r>
              <a:rPr lang="en-US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(#).</a:t>
            </a:r>
            <a:r>
              <a:rPr lang="en-US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</a:t>
            </a:r>
          </a:p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The lines that begins with # are considered as comments and ignored by the Python interpreter. </a:t>
            </a:r>
          </a:p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2800" b="1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Comments may be </a:t>
            </a:r>
          </a:p>
          <a:p>
            <a:pPr marL="2400300" lvl="4" indent="-571500" algn="just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800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Single line </a:t>
            </a:r>
          </a:p>
          <a:p>
            <a:pPr marL="2400300" lvl="4" indent="-571500" algn="just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800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Multi-lines. </a:t>
            </a:r>
          </a:p>
          <a:p>
            <a:pPr marL="2400300" lvl="4" indent="-571500" algn="just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2800" b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The multiline comments should be enclosed within a set of </a:t>
            </a:r>
            <a:r>
              <a:rPr lang="en-US" sz="2800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#</a:t>
            </a:r>
            <a:r>
              <a:rPr lang="en-US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</a:t>
            </a:r>
            <a:r>
              <a:rPr lang="en-US" sz="28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as given below. 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856A296-203F-29E9-C23A-F8D5D96539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E2C37F8-A634-41C8-A5E7-C690E832736C}" type="slidenum">
              <a:rPr lang="en-US"/>
              <a:pPr>
                <a:defRPr/>
              </a:pPr>
              <a:t>26</a:t>
            </a:fld>
            <a:endParaRPr lang="en-US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B1085D92-F883-0CF5-8208-BDADD27D622B}"/>
              </a:ext>
            </a:extLst>
          </p:cNvPr>
          <p:cNvSpPr/>
          <p:nvPr/>
        </p:nvSpPr>
        <p:spPr>
          <a:xfrm>
            <a:off x="17463" y="1314450"/>
            <a:ext cx="8669337" cy="2800350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4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# It is Single line Comment </a:t>
            </a:r>
          </a:p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4400" b="1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4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# It is multiline comment </a:t>
            </a:r>
          </a:p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4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which contains more than one line #</a:t>
            </a:r>
          </a:p>
        </p:txBody>
      </p:sp>
      <p:sp>
        <p:nvSpPr>
          <p:cNvPr id="31747" name="Rectangle 2">
            <a:extLst>
              <a:ext uri="{FF2B5EF4-FFF2-40B4-BE49-F238E27FC236}">
                <a16:creationId xmlns:a16="http://schemas.microsoft.com/office/drawing/2014/main" id="{6EAE495F-1CEA-3D34-5165-834AD015E3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-96838" y="0"/>
            <a:ext cx="4683126" cy="1446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/>
            <a:r>
              <a:rPr lang="en-US" altLang="en-US" sz="8800" b="1">
                <a:solidFill>
                  <a:srgbClr val="0070C0"/>
                </a:solidFill>
                <a:latin typeface="Archery Black Condensed"/>
              </a:rPr>
              <a:t>Example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8027632-2930-831D-32AF-FBDDA8E41E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F1090A1-F4AA-468D-89D6-0D8F005F8EFF}" type="slidenum">
              <a:rPr lang="en-US"/>
              <a:pPr>
                <a:defRPr/>
              </a:pPr>
              <a:t>27</a:t>
            </a:fld>
            <a:endParaRPr lang="en-US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1">
            <a:extLst>
              <a:ext uri="{FF2B5EF4-FFF2-40B4-BE49-F238E27FC236}">
                <a16:creationId xmlns:a16="http://schemas.microsoft.com/office/drawing/2014/main" id="{197E498E-82E1-9DD6-F099-B671207E17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28650"/>
            <a:ext cx="9144000" cy="3586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endParaRPr lang="en-US" altLang="en-US" sz="2800"/>
          </a:p>
          <a:p>
            <a:pPr algn="ctr" eaLnBrk="1" hangingPunct="1"/>
            <a:r>
              <a:rPr lang="en-US" altLang="en-US" sz="19900" b="1">
                <a:solidFill>
                  <a:srgbClr val="7030A0"/>
                </a:solidFill>
                <a:latin typeface="Archery Black Condensed"/>
              </a:rPr>
              <a:t>Tokens 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CB34BD2-383B-0215-143F-77DF3E379F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4E84B8-FFFF-4E93-A9D6-74C91426D340}" type="slidenum">
              <a:rPr lang="en-US"/>
              <a:pPr>
                <a:defRPr/>
              </a:pPr>
              <a:t>28</a:t>
            </a:fld>
            <a:endParaRPr lang="en-US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27AD9650-D3A5-75D2-7588-F134098179E1}"/>
              </a:ext>
            </a:extLst>
          </p:cNvPr>
          <p:cNvSpPr/>
          <p:nvPr/>
        </p:nvSpPr>
        <p:spPr>
          <a:xfrm>
            <a:off x="228600" y="819150"/>
            <a:ext cx="8458200" cy="3046413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Python breaks each logical line into a sequence of elementary lexical components known as </a:t>
            </a:r>
            <a:r>
              <a:rPr lang="en-US" sz="4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Tokens. 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8CDBCFF-F90B-1468-7B93-632B5CDB5F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8E853D2-B212-45F2-A4EB-24D0235D8A80}" type="slidenum">
              <a:rPr lang="en-US"/>
              <a:pPr>
                <a:defRPr/>
              </a:pPr>
              <a:t>29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74C5DA6E-D2B3-188B-D1D1-0A4058C89BA9}"/>
              </a:ext>
            </a:extLst>
          </p:cNvPr>
          <p:cNvSpPr/>
          <p:nvPr/>
        </p:nvSpPr>
        <p:spPr>
          <a:xfrm>
            <a:off x="152400" y="555625"/>
            <a:ext cx="8382000" cy="4032250"/>
          </a:xfrm>
          <a:prstGeom prst="rect">
            <a:avLst/>
          </a:prstGeom>
        </p:spPr>
        <p:txBody>
          <a:bodyPr>
            <a:spAutoFit/>
          </a:bodyPr>
          <a:lstStyle/>
          <a:p>
            <a:pPr marL="571500" indent="-571500" algn="just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Python is a </a:t>
            </a:r>
            <a:r>
              <a:rPr lang="en-US" sz="32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general purpose programming language </a:t>
            </a:r>
          </a:p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3200" dirty="0">
              <a:latin typeface="Times New Roman" pitchFamily="18" charset="0"/>
              <a:cs typeface="Times New Roman" pitchFamily="18" charset="0"/>
            </a:endParaRPr>
          </a:p>
          <a:p>
            <a:pPr marL="571500" indent="-571500" algn="just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Created by </a:t>
            </a:r>
            <a:r>
              <a:rPr lang="en-US" sz="32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Guido Van </a:t>
            </a:r>
            <a:r>
              <a:rPr lang="en-US" sz="32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Rossum</a:t>
            </a:r>
            <a:r>
              <a:rPr lang="en-US" sz="32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from 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CWI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entrum </a:t>
            </a:r>
            <a:r>
              <a:rPr lang="en-US" sz="3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W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iskunde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&amp; </a:t>
            </a:r>
            <a:r>
              <a:rPr lang="en-US" sz="3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nformatica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32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which is a </a:t>
            </a:r>
            <a:r>
              <a:rPr lang="en-US" sz="32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National Research Institute for Mathematics and Computer Science in Netherlands.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36276BA-1897-99A9-B02C-3F92141600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FA8678C-8B8E-459C-8CB8-62FD9630BF14}" type="slidenum">
              <a:rPr lang="en-US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A8F8E052-1235-3CA8-01D7-B8F70B62653D}"/>
              </a:ext>
            </a:extLst>
          </p:cNvPr>
          <p:cNvSpPr/>
          <p:nvPr/>
        </p:nvSpPr>
        <p:spPr>
          <a:xfrm>
            <a:off x="609600" y="679450"/>
            <a:ext cx="5486400" cy="3784600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1) Identifiers </a:t>
            </a:r>
          </a:p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2) Keywords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3) Operators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4) Delimiters</a:t>
            </a:r>
          </a:p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5) Literals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4C27E3B-8CAD-B7AA-8A56-1DF516C2B8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612F87F-5F50-4772-8F2C-850920976C3A}" type="slidenum">
              <a:rPr lang="en-US"/>
              <a:pPr>
                <a:defRPr/>
              </a:pPr>
              <a:t>30</a:t>
            </a:fld>
            <a:endParaRPr lang="en-US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6B96C7B5-8191-1CFE-9775-84D1483ACDE5}"/>
              </a:ext>
            </a:extLst>
          </p:cNvPr>
          <p:cNvSpPr/>
          <p:nvPr/>
        </p:nvSpPr>
        <p:spPr>
          <a:xfrm>
            <a:off x="-4763" y="742950"/>
            <a:ext cx="9148763" cy="221615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3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chery Black Condensed" pitchFamily="2" charset="0"/>
              </a:rPr>
              <a:t>Identifiers 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AC3AC04-15BD-41E3-00CB-8004DB1D79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85AB08-4580-4185-957A-761E971719DB}" type="slidenum">
              <a:rPr lang="en-US"/>
              <a:pPr>
                <a:defRPr/>
              </a:pPr>
              <a:t>31</a:t>
            </a:fld>
            <a:endParaRPr lang="en-US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BA16F976-2745-8658-3EF6-6F47627AB605}"/>
              </a:ext>
            </a:extLst>
          </p:cNvPr>
          <p:cNvSpPr/>
          <p:nvPr/>
        </p:nvSpPr>
        <p:spPr>
          <a:xfrm>
            <a:off x="533400" y="1123950"/>
            <a:ext cx="7620000" cy="2124075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An Identifier is a name used to identify a variable, function, class, module or object. 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8803AAB-0E63-9305-A093-FF61AEC7FB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89D1308-0972-44F9-94EB-2AFB6E48887C}" type="slidenum">
              <a:rPr lang="en-US"/>
              <a:pPr>
                <a:defRPr/>
              </a:pPr>
              <a:t>32</a:t>
            </a:fld>
            <a:endParaRPr lang="en-US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B573B1C5-F57F-8232-C378-90E650BAF4A7}"/>
              </a:ext>
            </a:extLst>
          </p:cNvPr>
          <p:cNvSpPr/>
          <p:nvPr/>
        </p:nvSpPr>
        <p:spPr>
          <a:xfrm>
            <a:off x="304800" y="666750"/>
            <a:ext cx="8305800" cy="3046413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-285750" algn="just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An identifier must start with an alphabet (A..Z or </a:t>
            </a:r>
            <a:r>
              <a:rPr lang="en-US" sz="24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a..z</a:t>
            </a:r>
            <a:r>
              <a:rPr 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) or underscore ( _ ).</a:t>
            </a:r>
          </a:p>
          <a:p>
            <a:pPr indent="-285750" algn="just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Identifiers may contain digits (0 .. 9)</a:t>
            </a:r>
          </a:p>
          <a:p>
            <a:pPr indent="-285750" algn="just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Python identifiers are case sensitive i.e. uppercase and lowercase letters are distinct.</a:t>
            </a:r>
          </a:p>
          <a:p>
            <a:pPr indent="-285750" algn="just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Identifiers must not be a python keyword. </a:t>
            </a:r>
          </a:p>
          <a:p>
            <a:pPr indent="-285750" algn="just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Python does not allow punctuation character such as %,$, @ etc., within identifiers.</a:t>
            </a:r>
            <a:endParaRPr lang="en-US" sz="2400" dirty="0">
              <a:latin typeface="+mn-lt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59171FA-2FF8-A289-EC29-74F17DB91B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D7843B-7BDE-44F3-AD70-BF09D9D49517}" type="slidenum">
              <a:rPr lang="en-US"/>
              <a:pPr>
                <a:defRPr/>
              </a:pPr>
              <a:t>33</a:t>
            </a:fld>
            <a:endParaRPr lang="en-US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1">
            <a:extLst>
              <a:ext uri="{FF2B5EF4-FFF2-40B4-BE49-F238E27FC236}">
                <a16:creationId xmlns:a16="http://schemas.microsoft.com/office/drawing/2014/main" id="{9A75DD7B-64D6-0398-1DEE-8C8BA8692C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7938"/>
            <a:ext cx="9144000" cy="40322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US" altLang="en-US" sz="4000" b="1">
                <a:solidFill>
                  <a:srgbClr val="7030A0"/>
                </a:solidFill>
                <a:latin typeface="Bombardier"/>
              </a:rPr>
              <a:t>	  </a:t>
            </a:r>
          </a:p>
          <a:p>
            <a:pPr eaLnBrk="1" hangingPunct="1"/>
            <a:r>
              <a:rPr lang="en-US" altLang="en-US" sz="4000" b="1">
                <a:solidFill>
                  <a:srgbClr val="7030A0"/>
                </a:solidFill>
                <a:latin typeface="Bombardier"/>
              </a:rPr>
              <a:t>	</a:t>
            </a:r>
            <a:r>
              <a:rPr lang="en-US" altLang="en-US" sz="4000" b="1" u="sng">
                <a:solidFill>
                  <a:srgbClr val="7030A0"/>
                </a:solidFill>
                <a:latin typeface="Bombardier"/>
              </a:rPr>
              <a:t>Example of valid identifiers</a:t>
            </a:r>
            <a:r>
              <a:rPr lang="en-US" altLang="en-US" sz="4000" b="1">
                <a:solidFill>
                  <a:srgbClr val="7030A0"/>
                </a:solidFill>
                <a:latin typeface="Bombardier"/>
              </a:rPr>
              <a:t> </a:t>
            </a:r>
            <a:endParaRPr lang="en-US" altLang="en-US" sz="4400" b="1">
              <a:solidFill>
                <a:srgbClr val="FF0000"/>
              </a:solidFill>
              <a:latin typeface="Bombardier"/>
            </a:endParaRPr>
          </a:p>
          <a:p>
            <a:pPr algn="ctr" eaLnBrk="1" hangingPunct="1"/>
            <a:r>
              <a:rPr lang="en-US" altLang="en-US" sz="4400" b="1">
                <a:solidFill>
                  <a:srgbClr val="FF0000"/>
                </a:solidFill>
                <a:latin typeface="Bombardier"/>
              </a:rPr>
              <a:t>    Sum, total_marks, regno, num1</a:t>
            </a:r>
          </a:p>
          <a:p>
            <a:pPr algn="ctr" eaLnBrk="1" hangingPunct="1"/>
            <a:endParaRPr lang="en-US" altLang="en-US" sz="4400" b="1">
              <a:solidFill>
                <a:srgbClr val="7030A0"/>
              </a:solidFill>
              <a:latin typeface="Bombardier"/>
            </a:endParaRPr>
          </a:p>
          <a:p>
            <a:pPr algn="ctr" eaLnBrk="1" hangingPunct="1"/>
            <a:r>
              <a:rPr lang="en-US" altLang="en-US" sz="4400" b="1" u="sng">
                <a:solidFill>
                  <a:srgbClr val="7030A0"/>
                </a:solidFill>
                <a:latin typeface="Bombardier"/>
              </a:rPr>
              <a:t>Example of invalid identifiers </a:t>
            </a:r>
          </a:p>
          <a:p>
            <a:pPr algn="ctr" eaLnBrk="1" hangingPunct="1"/>
            <a:r>
              <a:rPr lang="en-US" altLang="en-US" sz="4400" b="1">
                <a:solidFill>
                  <a:srgbClr val="FF0000"/>
                </a:solidFill>
                <a:latin typeface="Bombardier"/>
              </a:rPr>
              <a:t>12Name, name$, total-mark, continue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6A71F49-9D69-ACA0-79DF-9139D96A8D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07A9D91-8A9B-4ACE-9271-496D5870E41C}" type="slidenum">
              <a:rPr lang="en-US"/>
              <a:pPr>
                <a:defRPr/>
              </a:pPr>
              <a:t>34</a:t>
            </a:fld>
            <a:endParaRPr lang="en-US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C7AD34E9-4080-C4CA-2574-AB9527416F8D}"/>
              </a:ext>
            </a:extLst>
          </p:cNvPr>
          <p:cNvSpPr/>
          <p:nvPr/>
        </p:nvSpPr>
        <p:spPr>
          <a:xfrm>
            <a:off x="0" y="438150"/>
            <a:ext cx="9169400" cy="221615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3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chery Black Condensed" pitchFamily="2" charset="0"/>
              </a:rPr>
              <a:t>Keywords 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6EF79A3-9077-6128-1E44-B91E331EC5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FF220C6-7AAB-427B-99B5-BD1FC8440BEC}" type="slidenum">
              <a:rPr lang="en-US"/>
              <a:pPr>
                <a:defRPr/>
              </a:pPr>
              <a:t>35</a:t>
            </a:fld>
            <a:endParaRPr lang="en-US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C8644E62-5396-392A-7D06-368C1E8D9EDC}"/>
              </a:ext>
            </a:extLst>
          </p:cNvPr>
          <p:cNvSpPr/>
          <p:nvPr/>
        </p:nvSpPr>
        <p:spPr>
          <a:xfrm>
            <a:off x="304800" y="971550"/>
            <a:ext cx="8323263" cy="2862263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Keywords are special words used by Python interpreter to recognize the structure of program. As these words have specific meaning for interpreter, they cannot be used for any other purpose.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4F2992C-B19A-4568-7D0B-AE469D9AD9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F3129B-B8CD-4563-9972-F088D33D6661}" type="slidenum">
              <a:rPr lang="en-US"/>
              <a:pPr>
                <a:defRPr/>
              </a:pPr>
              <a:t>36</a:t>
            </a:fld>
            <a:endParaRPr lang="en-US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0B3BF50-2687-9EDB-541F-17A2CF4FF4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67ADCB2-8A8A-4B70-8C7A-6A5E139947C2}" type="slidenum">
              <a:rPr lang="en-US"/>
              <a:pPr>
                <a:defRPr/>
              </a:pPr>
              <a:t>37</a:t>
            </a:fld>
            <a:endParaRPr lang="en-US"/>
          </a:p>
        </p:txBody>
      </p:sp>
      <p:pic>
        <p:nvPicPr>
          <p:cNvPr id="43011" name="Picture 3">
            <a:extLst>
              <a:ext uri="{FF2B5EF4-FFF2-40B4-BE49-F238E27FC236}">
                <a16:creationId xmlns:a16="http://schemas.microsoft.com/office/drawing/2014/main" id="{898C3CA3-2DDD-52DB-C39F-3A2EE685176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609600"/>
            <a:ext cx="7581900" cy="392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CA94BB7B-3B22-BA6D-6052-E9959A9EF007}"/>
              </a:ext>
            </a:extLst>
          </p:cNvPr>
          <p:cNvSpPr/>
          <p:nvPr/>
        </p:nvSpPr>
        <p:spPr>
          <a:xfrm>
            <a:off x="0" y="1085850"/>
            <a:ext cx="9144000" cy="221615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3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chery Black Condensed" pitchFamily="2" charset="0"/>
              </a:rPr>
              <a:t>Operators 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9E42A36-DCBD-874B-B440-39FB8F537F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68E994E-A2E2-430A-9F77-FD08EB926624}" type="slidenum">
              <a:rPr lang="en-US"/>
              <a:pPr>
                <a:defRPr/>
              </a:pPr>
              <a:t>38</a:t>
            </a:fld>
            <a:endParaRPr lang="en-US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0C78FA99-49FF-F997-B506-D4089ABE22D4}"/>
              </a:ext>
            </a:extLst>
          </p:cNvPr>
          <p:cNvSpPr/>
          <p:nvPr/>
        </p:nvSpPr>
        <p:spPr>
          <a:xfrm>
            <a:off x="381000" y="1047750"/>
            <a:ext cx="8001000" cy="2554288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In computer programming languages operators are special symbols which represent computations, conditional matching etc. 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259D8CF-A5BB-5731-B926-41700CDDFF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E52930-3A53-4A58-9EDF-746A8C2B78D3}" type="slidenum">
              <a:rPr lang="en-US"/>
              <a:pPr>
                <a:defRPr/>
              </a:pPr>
              <a:t>39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3B28AB39-F3E0-2C17-C307-F593A92EF08A}"/>
              </a:ext>
            </a:extLst>
          </p:cNvPr>
          <p:cNvSpPr/>
          <p:nvPr/>
        </p:nvSpPr>
        <p:spPr>
          <a:xfrm>
            <a:off x="307975" y="285750"/>
            <a:ext cx="8382000" cy="4032250"/>
          </a:xfrm>
          <a:prstGeom prst="rect">
            <a:avLst/>
          </a:prstGeom>
        </p:spPr>
        <p:txBody>
          <a:bodyPr>
            <a:spAutoFit/>
          </a:bodyPr>
          <a:lstStyle/>
          <a:p>
            <a:pPr marL="571500" indent="-571500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The language was released in </a:t>
            </a:r>
            <a:r>
              <a:rPr lang="en-US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I991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3200" dirty="0">
              <a:latin typeface="Times New Roman" pitchFamily="18" charset="0"/>
              <a:cs typeface="Times New Roman" pitchFamily="18" charset="0"/>
            </a:endParaRPr>
          </a:p>
          <a:p>
            <a:pPr marL="571500" indent="-571500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Python got its name from a BBC comedy series from seventies- “</a:t>
            </a:r>
            <a:r>
              <a:rPr lang="en-US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Monty Python’s Flying Circus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”.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3200" dirty="0">
              <a:latin typeface="Times New Roman" pitchFamily="18" charset="0"/>
              <a:cs typeface="Times New Roman" pitchFamily="18" charset="0"/>
            </a:endParaRPr>
          </a:p>
          <a:p>
            <a:pPr marL="571500" indent="-571500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Python supports both Procedural and Object Oriented programming approaches. 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5F1A833-3731-9CA9-8F22-D9DCE76712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24826DD-177E-4F35-949D-683B862111BB}" type="slidenum">
              <a:rPr lang="en-US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4A62CD7E-0446-BF98-D31C-FD5E9AEC11B6}"/>
              </a:ext>
            </a:extLst>
          </p:cNvPr>
          <p:cNvSpPr/>
          <p:nvPr/>
        </p:nvSpPr>
        <p:spPr>
          <a:xfrm>
            <a:off x="446088" y="590550"/>
            <a:ext cx="8251825" cy="3416300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The value of an operator used is called operands. </a:t>
            </a:r>
          </a:p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b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Operators are categorized as Arithmetic, Relational, Logical, Assignment etc. Value and variables when used with operator are known as 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operands.</a:t>
            </a:r>
            <a:endParaRPr lang="en-US" sz="3600" dirty="0">
              <a:solidFill>
                <a:schemeClr val="tx2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C977117-625A-877F-23DB-D0D48E7F07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97631A2-9BAB-42CF-B965-94CEA80FB094}" type="slidenum">
              <a:rPr lang="en-US"/>
              <a:pPr>
                <a:defRPr/>
              </a:pPr>
              <a:t>40</a:t>
            </a:fld>
            <a:endParaRPr lang="en-US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AF167572-26DB-A0BC-36A5-9000277CCE03}"/>
              </a:ext>
            </a:extLst>
          </p:cNvPr>
          <p:cNvSpPr/>
          <p:nvPr/>
        </p:nvSpPr>
        <p:spPr>
          <a:xfrm>
            <a:off x="0" y="457200"/>
            <a:ext cx="9166225" cy="434022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3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chery Black Condensed" pitchFamily="2" charset="0"/>
              </a:rPr>
              <a:t>Arithmetic operators 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71C6CB8-2F89-E951-D9D1-E25E4B3E72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8247286-67A2-41C4-AB02-DB2363E6B77B}" type="slidenum">
              <a:rPr lang="en-US"/>
              <a:pPr>
                <a:defRPr/>
              </a:pPr>
              <a:t>41</a:t>
            </a:fld>
            <a:endParaRPr lang="en-US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DEA2C28B-38DF-B450-2CAF-57A44DC2606C}"/>
              </a:ext>
            </a:extLst>
          </p:cNvPr>
          <p:cNvSpPr/>
          <p:nvPr/>
        </p:nvSpPr>
        <p:spPr>
          <a:xfrm>
            <a:off x="723900" y="493713"/>
            <a:ext cx="7696200" cy="4156075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An arithmetic operator is a mathematical operator that takes two operands and performs a calculation on them. They are used for simple arithmetic. 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1EA4313-2F56-FFE1-2669-E26BE13874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1B0A16-F5F6-450A-96A9-F5E7DD5136D0}" type="slidenum">
              <a:rPr lang="en-US"/>
              <a:pPr>
                <a:defRPr/>
              </a:pPr>
              <a:t>42</a:t>
            </a:fld>
            <a:endParaRPr lang="en-US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27CB9670-6AAA-5E17-B43F-4279EB488773}"/>
              </a:ext>
            </a:extLst>
          </p:cNvPr>
          <p:cNvSpPr/>
          <p:nvPr/>
        </p:nvSpPr>
        <p:spPr>
          <a:xfrm>
            <a:off x="342900" y="971550"/>
            <a:ext cx="8458200" cy="2554288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Most computer languages contain a set of such operators that can be used within equations to perform different types of sequential calculations. 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2103F3A-C62D-5984-B27C-6D50ABC23C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602A3C1-AD64-4B40-A464-ED76487BB72B}" type="slidenum">
              <a:rPr lang="en-US"/>
              <a:pPr>
                <a:defRPr/>
              </a:pPr>
              <a:t>43</a:t>
            </a:fld>
            <a:endParaRPr lang="en-US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1">
            <a:extLst>
              <a:ext uri="{FF2B5EF4-FFF2-40B4-BE49-F238E27FC236}">
                <a16:creationId xmlns:a16="http://schemas.microsoft.com/office/drawing/2014/main" id="{8D7A0027-544B-44D8-FFB0-3F21C6200E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5475" y="379413"/>
            <a:ext cx="6324600" cy="452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US" altLang="en-US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&gt;&gt;&gt; a=100</a:t>
            </a:r>
          </a:p>
          <a:p>
            <a:pPr eaLnBrk="1" hangingPunct="1"/>
            <a:r>
              <a:rPr lang="en-US" altLang="en-US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&gt;&gt;&gt; b=10</a:t>
            </a:r>
          </a:p>
          <a:p>
            <a:pPr eaLnBrk="1" hangingPunct="1"/>
            <a:r>
              <a:rPr lang="en-US" altLang="en-US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&gt;&gt;&gt; print ("The Sum = ",a+b)</a:t>
            </a:r>
          </a:p>
          <a:p>
            <a:pPr eaLnBrk="1" hangingPunct="1"/>
            <a:r>
              <a:rPr lang="en-US" altLang="en-US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Sum =  110</a:t>
            </a:r>
          </a:p>
          <a:p>
            <a:pPr eaLnBrk="1" hangingPunct="1"/>
            <a:r>
              <a:rPr lang="en-US" altLang="en-US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&gt;&gt;&gt; print ("The Difference = ",a-b)</a:t>
            </a:r>
          </a:p>
          <a:p>
            <a:pPr eaLnBrk="1" hangingPunct="1"/>
            <a:r>
              <a:rPr lang="en-US" altLang="en-US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Difference =  90</a:t>
            </a:r>
          </a:p>
          <a:p>
            <a:pPr eaLnBrk="1" hangingPunct="1"/>
            <a:r>
              <a:rPr lang="en-US" altLang="en-US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&gt;&gt;&gt; print ("The Product = ",a*b)</a:t>
            </a:r>
          </a:p>
          <a:p>
            <a:pPr eaLnBrk="1" hangingPunct="1"/>
            <a:r>
              <a:rPr lang="en-US" altLang="en-US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Product =  1000</a:t>
            </a:r>
          </a:p>
          <a:p>
            <a:pPr eaLnBrk="1" hangingPunct="1"/>
            <a:r>
              <a:rPr lang="en-US" altLang="en-US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&gt;&gt;&gt; print ("The Quotient = ",a/b)</a:t>
            </a:r>
          </a:p>
          <a:p>
            <a:pPr eaLnBrk="1" hangingPunct="1"/>
            <a:r>
              <a:rPr lang="en-US" altLang="en-US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Quotient =  10.0</a:t>
            </a:r>
          </a:p>
          <a:p>
            <a:pPr eaLnBrk="1" hangingPunct="1"/>
            <a:r>
              <a:rPr lang="en-US" altLang="en-US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&gt;&gt;&gt; print ("The Remainder = ",a%30)</a:t>
            </a:r>
          </a:p>
          <a:p>
            <a:pPr eaLnBrk="1" hangingPunct="1"/>
            <a:r>
              <a:rPr lang="en-US" altLang="en-US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Remainder =  10</a:t>
            </a:r>
          </a:p>
          <a:p>
            <a:pPr eaLnBrk="1" hangingPunct="1"/>
            <a:r>
              <a:rPr lang="en-US" altLang="en-US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&gt;&gt;&gt; print ("The Exponent = ",a**2)</a:t>
            </a:r>
          </a:p>
          <a:p>
            <a:pPr eaLnBrk="1" hangingPunct="1"/>
            <a:r>
              <a:rPr lang="en-US" altLang="en-US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Exponent =  10000</a:t>
            </a:r>
          </a:p>
          <a:p>
            <a:pPr eaLnBrk="1" hangingPunct="1"/>
            <a:r>
              <a:rPr lang="en-US" altLang="en-US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&gt;&gt;&gt; print ("The Floor Division =",a//30)</a:t>
            </a:r>
          </a:p>
          <a:p>
            <a:pPr eaLnBrk="1" hangingPunct="1"/>
            <a:r>
              <a:rPr lang="en-US" altLang="en-US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Floor Division = 3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A7A9704-3708-C84D-5D0E-B8DC61649E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5662442-0F79-4BA2-A2A9-710E6534B657}" type="slidenum">
              <a:rPr lang="en-US"/>
              <a:pPr>
                <a:defRPr/>
              </a:pPr>
              <a:t>44</a:t>
            </a:fld>
            <a:endParaRPr lang="en-US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93970B2B-EBD1-7B70-15A4-0726D883E3D6}"/>
              </a:ext>
            </a:extLst>
          </p:cNvPr>
          <p:cNvSpPr/>
          <p:nvPr/>
        </p:nvSpPr>
        <p:spPr>
          <a:xfrm>
            <a:off x="0" y="628650"/>
            <a:ext cx="9144000" cy="4154488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chery Black Condensed" pitchFamily="2" charset="0"/>
              </a:rPr>
              <a:t>Relational  or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chery Black Condensed" pitchFamily="2" charset="0"/>
              </a:rPr>
              <a:t>Comparative operators 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D87E892-85BE-9022-AEF5-74D1E1562D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FF77D24-1D6F-4D10-AAAB-137CF478EE70}" type="slidenum">
              <a:rPr lang="en-US"/>
              <a:pPr>
                <a:defRPr/>
              </a:pPr>
              <a:t>45</a:t>
            </a:fld>
            <a:endParaRPr lang="en-US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B8D95051-D7C8-14C4-55C7-FE2E8FF96BA6}"/>
              </a:ext>
            </a:extLst>
          </p:cNvPr>
          <p:cNvSpPr/>
          <p:nvPr/>
        </p:nvSpPr>
        <p:spPr>
          <a:xfrm>
            <a:off x="419100" y="863600"/>
            <a:ext cx="8305800" cy="3416300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A Relational operator is also called as </a:t>
            </a:r>
            <a:r>
              <a:rPr lang="en-US" sz="36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Comparative operator</a:t>
            </a:r>
            <a:r>
              <a:rPr lang="en-US" sz="3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which checks the relationship between two operands. </a:t>
            </a:r>
          </a:p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36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If the relation is </a:t>
            </a:r>
            <a:r>
              <a:rPr lang="en-US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true</a:t>
            </a:r>
            <a:r>
              <a:rPr lang="en-US" sz="3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, it returns </a:t>
            </a:r>
            <a:r>
              <a:rPr lang="en-US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True</a:t>
            </a:r>
            <a:r>
              <a:rPr lang="en-US" sz="3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; otherwise it returns </a:t>
            </a:r>
            <a:r>
              <a:rPr lang="en-US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False</a:t>
            </a:r>
            <a:r>
              <a:rPr lang="en-US" sz="3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. 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83E64DB-5452-EAC4-202D-2BB65B58DF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71EBA07-AC2F-458A-9024-59F2C332BAB1}" type="slidenum">
              <a:rPr lang="en-US"/>
              <a:pPr>
                <a:defRPr/>
              </a:pPr>
              <a:t>46</a:t>
            </a:fld>
            <a:endParaRPr lang="en-US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3250" name="Picture 2">
            <a:extLst>
              <a:ext uri="{FF2B5EF4-FFF2-40B4-BE49-F238E27FC236}">
                <a16:creationId xmlns:a16="http://schemas.microsoft.com/office/drawing/2014/main" id="{988D303B-02C4-CA0E-8140-910BBFFF7F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866" t="47762" r="19019" b="6250"/>
          <a:stretch>
            <a:fillRect/>
          </a:stretch>
        </p:blipFill>
        <p:spPr bwMode="auto">
          <a:xfrm>
            <a:off x="152400" y="285750"/>
            <a:ext cx="8839200" cy="4572000"/>
          </a:xfrm>
          <a:prstGeom prst="rect">
            <a:avLst/>
          </a:prstGeom>
          <a:noFill/>
          <a:ln w="7620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32F8A848-6104-6FCB-0080-0A2237809F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7382C6E-E1B6-4F2E-B2CB-EBB2A36A959E}" type="slidenum">
              <a:rPr lang="en-US"/>
              <a:pPr>
                <a:defRPr/>
              </a:pPr>
              <a:t>47</a:t>
            </a:fld>
            <a:endParaRPr lang="en-US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1">
            <a:extLst>
              <a:ext uri="{FF2B5EF4-FFF2-40B4-BE49-F238E27FC236}">
                <a16:creationId xmlns:a16="http://schemas.microsoft.com/office/drawing/2014/main" id="{BDA46248-DF7F-E8A3-130A-9A2440B3D1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503238"/>
            <a:ext cx="9142413" cy="440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20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&gt;&gt;&gt; a=10</a:t>
            </a:r>
          </a:p>
          <a:p>
            <a:pPr algn="ctr" eaLnBrk="1" hangingPunct="1"/>
            <a:r>
              <a:rPr lang="en-US" altLang="en-US" sz="20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&gt;&gt;&gt; b=20</a:t>
            </a:r>
          </a:p>
          <a:p>
            <a:pPr algn="ctr" eaLnBrk="1" hangingPunct="1"/>
            <a:r>
              <a:rPr lang="en-US" altLang="en-US" sz="20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&gt;&gt;&gt; a==b</a:t>
            </a:r>
          </a:p>
          <a:p>
            <a:pPr algn="ctr" eaLnBrk="1" hangingPunct="1"/>
            <a:r>
              <a:rPr lang="en-US" altLang="en-US" sz="2000" b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False</a:t>
            </a:r>
          </a:p>
          <a:p>
            <a:pPr algn="ctr" eaLnBrk="1" hangingPunct="1"/>
            <a:r>
              <a:rPr lang="en-US" altLang="en-US" sz="20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&gt;&gt;&gt; a&lt;b</a:t>
            </a:r>
          </a:p>
          <a:p>
            <a:pPr algn="ctr" eaLnBrk="1" hangingPunct="1"/>
            <a:r>
              <a:rPr lang="en-US" altLang="en-US" sz="2000" b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True</a:t>
            </a:r>
          </a:p>
          <a:p>
            <a:pPr algn="ctr" eaLnBrk="1" hangingPunct="1"/>
            <a:r>
              <a:rPr lang="en-US" altLang="en-US" sz="20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&gt;&gt;&gt; a&gt;b</a:t>
            </a:r>
          </a:p>
          <a:p>
            <a:pPr algn="ctr" eaLnBrk="1" hangingPunct="1"/>
            <a:r>
              <a:rPr lang="en-US" altLang="en-US" sz="2000" b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False</a:t>
            </a:r>
          </a:p>
          <a:p>
            <a:pPr algn="ctr" eaLnBrk="1" hangingPunct="1"/>
            <a:r>
              <a:rPr lang="en-US" altLang="en-US" sz="20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&gt;&gt;&gt; a&lt;=b</a:t>
            </a:r>
          </a:p>
          <a:p>
            <a:pPr algn="ctr" eaLnBrk="1" hangingPunct="1"/>
            <a:r>
              <a:rPr lang="en-US" altLang="en-US" sz="2000" b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True</a:t>
            </a:r>
          </a:p>
          <a:p>
            <a:pPr algn="ctr" eaLnBrk="1" hangingPunct="1"/>
            <a:r>
              <a:rPr lang="en-US" altLang="en-US" sz="20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&gt;&gt;&gt; a&gt;=b</a:t>
            </a:r>
          </a:p>
          <a:p>
            <a:pPr algn="ctr" eaLnBrk="1" hangingPunct="1"/>
            <a:r>
              <a:rPr lang="en-US" altLang="en-US" sz="2000" b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False</a:t>
            </a:r>
          </a:p>
          <a:p>
            <a:pPr algn="ctr" eaLnBrk="1" hangingPunct="1"/>
            <a:r>
              <a:rPr lang="en-US" altLang="en-US" sz="20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&gt;&gt;&gt; a!=b</a:t>
            </a:r>
          </a:p>
          <a:p>
            <a:pPr algn="ctr" eaLnBrk="1" hangingPunct="1"/>
            <a:r>
              <a:rPr lang="en-US" altLang="en-US" sz="2000" b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True</a:t>
            </a:r>
            <a:endParaRPr lang="en-US" altLang="en-US" sz="2400" b="1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D374FFA-B784-3CAA-3458-59D10B749A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DC0B5E-E7A8-4EEF-9507-402BB9476966}" type="slidenum">
              <a:rPr lang="en-US"/>
              <a:pPr>
                <a:defRPr/>
              </a:pPr>
              <a:t>48</a:t>
            </a:fld>
            <a:endParaRPr lang="en-US"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17FCC4F0-E5A9-47C2-077A-D635D2BB1360}"/>
              </a:ext>
            </a:extLst>
          </p:cNvPr>
          <p:cNvSpPr/>
          <p:nvPr/>
        </p:nvSpPr>
        <p:spPr>
          <a:xfrm>
            <a:off x="3175" y="133350"/>
            <a:ext cx="9140825" cy="434022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3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chery Black Condensed" pitchFamily="2" charset="0"/>
              </a:rPr>
              <a:t>Logical operators 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28DEBAE-F4D1-8116-D2C9-721D8A894F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29B9C1E-C608-40FA-9F65-247BEAD3D19D}" type="slidenum">
              <a:rPr lang="en-US"/>
              <a:pPr>
                <a:defRPr/>
              </a:pPr>
              <a:t>49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1">
            <a:extLst>
              <a:ext uri="{FF2B5EF4-FFF2-40B4-BE49-F238E27FC236}">
                <a16:creationId xmlns:a16="http://schemas.microsoft.com/office/drawing/2014/main" id="{9CEC0C3B-23C8-5276-39B9-1E56792BF1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588" y="1143000"/>
            <a:ext cx="9144001" cy="280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8800" b="1">
                <a:solidFill>
                  <a:srgbClr val="C00000"/>
                </a:solidFill>
                <a:latin typeface="Cooper Black" panose="0208090404030B020404" pitchFamily="18" charset="0"/>
              </a:rPr>
              <a:t>Key features of Python 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2994630-6598-742E-8E26-517A87D3FD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B895315-24E7-41D7-8121-2299DE5533E6}" type="slidenum">
              <a:rPr lang="en-US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0D76DE34-54FF-3B7C-E8D1-B4CB6D975E8A}"/>
              </a:ext>
            </a:extLst>
          </p:cNvPr>
          <p:cNvSpPr/>
          <p:nvPr/>
        </p:nvSpPr>
        <p:spPr>
          <a:xfrm>
            <a:off x="492125" y="987425"/>
            <a:ext cx="8023225" cy="3168650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In python, Logical operators are used to perform logical operations on the given relational expressions. There are three logical operators they are </a:t>
            </a:r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and, or and not. 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11B2BCA9-3256-453C-5880-3565E0BC80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A116FE-0354-4CFB-A40F-BD633ED68DED}" type="slidenum">
              <a:rPr lang="en-US"/>
              <a:pPr>
                <a:defRPr/>
              </a:pPr>
              <a:t>50</a:t>
            </a:fld>
            <a:endParaRPr lang="en-US"/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1E36F950-4CDD-D761-06EF-4D6B5E7E44FC}"/>
              </a:ext>
            </a:extLst>
          </p:cNvPr>
          <p:cNvSpPr/>
          <p:nvPr/>
        </p:nvSpPr>
        <p:spPr>
          <a:xfrm>
            <a:off x="-31750" y="914400"/>
            <a:ext cx="9159875" cy="363220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15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chery Black Condensed" pitchFamily="2" charset="0"/>
              </a:rPr>
              <a:t>Assignment operators 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082FE34-6A45-DB6A-DD47-EBD0EE0F74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6BC3890-62AF-41B1-A039-BD1C242144A6}" type="slidenum">
              <a:rPr lang="en-US"/>
              <a:pPr>
                <a:defRPr/>
              </a:pPr>
              <a:t>51</a:t>
            </a:fld>
            <a:endParaRPr lang="en-US"/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CDA9FA65-3FF5-96FC-4451-ED95C6F97DA8}"/>
              </a:ext>
            </a:extLst>
          </p:cNvPr>
          <p:cNvSpPr/>
          <p:nvPr/>
        </p:nvSpPr>
        <p:spPr>
          <a:xfrm>
            <a:off x="415925" y="971550"/>
            <a:ext cx="8312150" cy="3540125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In Python, </a:t>
            </a:r>
            <a:r>
              <a:rPr lang="en-US" sz="2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=</a:t>
            </a:r>
            <a:r>
              <a:rPr lang="en-US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is a simple assignment operator to assign values to variable. </a:t>
            </a:r>
          </a:p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Let a = 5 and b = 10 assigns the value 5 to a and 10 to b these two assignment statement can also be given as </a:t>
            </a:r>
            <a:r>
              <a:rPr lang="en-US" sz="2800" b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a,b</a:t>
            </a:r>
            <a:r>
              <a:rPr lang="en-US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=5,10 that assigns the value 5 and 10 on the right to the variables a and b respectively. There are various compound operators in Python like </a:t>
            </a:r>
            <a:r>
              <a:rPr lang="en-US" sz="2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+=, -=, *=, /=, %=, **= and //= </a:t>
            </a:r>
            <a:r>
              <a:rPr lang="en-US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are also available.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169B175-CCFA-267A-3787-E51E967DF1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DB6DBE5-F328-4AA1-A548-AD4CF9D9CFA0}" type="slidenum">
              <a:rPr lang="en-US"/>
              <a:pPr>
                <a:defRPr/>
              </a:pPr>
              <a:t>52</a:t>
            </a:fld>
            <a:endParaRPr lang="en-US"/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1">
            <a:extLst>
              <a:ext uri="{FF2B5EF4-FFF2-40B4-BE49-F238E27FC236}">
                <a16:creationId xmlns:a16="http://schemas.microsoft.com/office/drawing/2014/main" id="{62DF407F-620D-12CE-B4A7-1B437EA060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401638"/>
            <a:ext cx="5334000" cy="452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US" altLang="en-US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x=int (input("Type a Value for X : "))</a:t>
            </a:r>
          </a:p>
          <a:p>
            <a:pPr eaLnBrk="1" hangingPunct="1"/>
            <a:r>
              <a:rPr lang="en-US" altLang="en-US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print ("X = ",x)</a:t>
            </a:r>
          </a:p>
          <a:p>
            <a:pPr eaLnBrk="1" hangingPunct="1"/>
            <a:r>
              <a:rPr lang="en-US" altLang="en-US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x+=2</a:t>
            </a:r>
          </a:p>
          <a:p>
            <a:pPr eaLnBrk="1" hangingPunct="1"/>
            <a:r>
              <a:rPr lang="en-US" altLang="en-US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print ("X = ",x)</a:t>
            </a:r>
          </a:p>
          <a:p>
            <a:pPr eaLnBrk="1" hangingPunct="1"/>
            <a:r>
              <a:rPr lang="en-US" altLang="en-US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x-=2</a:t>
            </a:r>
          </a:p>
          <a:p>
            <a:pPr eaLnBrk="1" hangingPunct="1"/>
            <a:r>
              <a:rPr lang="en-US" altLang="en-US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print ("X = ",x)</a:t>
            </a:r>
          </a:p>
          <a:p>
            <a:pPr eaLnBrk="1" hangingPunct="1"/>
            <a:r>
              <a:rPr lang="en-US" altLang="en-US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x*=2</a:t>
            </a:r>
          </a:p>
          <a:p>
            <a:pPr eaLnBrk="1" hangingPunct="1"/>
            <a:r>
              <a:rPr lang="en-US" altLang="en-US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print ("X = ",x)</a:t>
            </a:r>
          </a:p>
          <a:p>
            <a:pPr eaLnBrk="1" hangingPunct="1"/>
            <a:r>
              <a:rPr lang="en-US" altLang="en-US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x/=2</a:t>
            </a:r>
          </a:p>
          <a:p>
            <a:pPr eaLnBrk="1" hangingPunct="1"/>
            <a:r>
              <a:rPr lang="en-US" altLang="en-US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print ("X = ",x)</a:t>
            </a:r>
          </a:p>
          <a:p>
            <a:pPr eaLnBrk="1" hangingPunct="1"/>
            <a:r>
              <a:rPr lang="en-US" altLang="en-US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x%=2</a:t>
            </a:r>
          </a:p>
          <a:p>
            <a:pPr eaLnBrk="1" hangingPunct="1"/>
            <a:r>
              <a:rPr lang="en-US" altLang="en-US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print ("X = ",x)</a:t>
            </a:r>
          </a:p>
          <a:p>
            <a:pPr eaLnBrk="1" hangingPunct="1"/>
            <a:r>
              <a:rPr lang="en-US" altLang="en-US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x**=2</a:t>
            </a:r>
          </a:p>
          <a:p>
            <a:pPr eaLnBrk="1" hangingPunct="1"/>
            <a:r>
              <a:rPr lang="en-US" altLang="en-US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print ("X = ",x)</a:t>
            </a:r>
          </a:p>
          <a:p>
            <a:pPr eaLnBrk="1" hangingPunct="1"/>
            <a:r>
              <a:rPr lang="en-US" altLang="en-US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x//=2</a:t>
            </a:r>
          </a:p>
          <a:p>
            <a:pPr eaLnBrk="1" hangingPunct="1"/>
            <a:r>
              <a:rPr lang="en-US" altLang="en-US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print ("X = ",x)</a:t>
            </a:r>
            <a:endParaRPr lang="en-US" altLang="en-US" sz="2000" b="1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9395" name="Rectangle 2">
            <a:extLst>
              <a:ext uri="{FF2B5EF4-FFF2-40B4-BE49-F238E27FC236}">
                <a16:creationId xmlns:a16="http://schemas.microsoft.com/office/drawing/2014/main" id="{39E90918-C6FB-93E6-ECA1-B1F78F1C9B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76800" y="677863"/>
            <a:ext cx="3962400" cy="3970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US" altLang="en-US" sz="28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Type a Value for X : 10</a:t>
            </a:r>
          </a:p>
          <a:p>
            <a:pPr eaLnBrk="1" hangingPunct="1"/>
            <a:r>
              <a:rPr lang="en-US" altLang="en-US" sz="28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 =  10</a:t>
            </a:r>
          </a:p>
          <a:p>
            <a:pPr eaLnBrk="1" hangingPunct="1"/>
            <a:r>
              <a:rPr lang="en-US" altLang="en-US" sz="28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 =  12</a:t>
            </a:r>
          </a:p>
          <a:p>
            <a:pPr eaLnBrk="1" hangingPunct="1"/>
            <a:r>
              <a:rPr lang="en-US" altLang="en-US" sz="28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 =  10</a:t>
            </a:r>
          </a:p>
          <a:p>
            <a:pPr eaLnBrk="1" hangingPunct="1"/>
            <a:r>
              <a:rPr lang="en-US" altLang="en-US" sz="28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 =  20</a:t>
            </a:r>
          </a:p>
          <a:p>
            <a:pPr eaLnBrk="1" hangingPunct="1"/>
            <a:r>
              <a:rPr lang="en-US" altLang="en-US" sz="28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 =  10.0</a:t>
            </a:r>
          </a:p>
          <a:p>
            <a:pPr eaLnBrk="1" hangingPunct="1"/>
            <a:r>
              <a:rPr lang="en-US" altLang="en-US" sz="28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 =  0.0</a:t>
            </a:r>
          </a:p>
          <a:p>
            <a:pPr eaLnBrk="1" hangingPunct="1"/>
            <a:r>
              <a:rPr lang="en-US" altLang="en-US" sz="28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 =  0.0</a:t>
            </a:r>
          </a:p>
          <a:p>
            <a:pPr eaLnBrk="1" hangingPunct="1"/>
            <a:r>
              <a:rPr lang="en-US" altLang="en-US" sz="28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 =  0.0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F222DE7-B4EE-60FF-B7ED-0EC6BC02FC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C1FE98-4D1D-4F1B-8557-AFAF9F166DCC}" type="slidenum">
              <a:rPr lang="en-US"/>
              <a:pPr>
                <a:defRPr/>
              </a:pPr>
              <a:t>53</a:t>
            </a:fld>
            <a:endParaRPr lang="en-US"/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94BF20C3-AB76-B03F-1FF6-618007C74D93}"/>
              </a:ext>
            </a:extLst>
          </p:cNvPr>
          <p:cNvSpPr/>
          <p:nvPr/>
        </p:nvSpPr>
        <p:spPr>
          <a:xfrm>
            <a:off x="30163" y="571500"/>
            <a:ext cx="9144000" cy="363220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15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chery Black Condensed" pitchFamily="2" charset="0"/>
              </a:rPr>
              <a:t>Conditional operator 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0146C9E-5976-555E-51C7-0C6FF8EE69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E27F53B-9EFE-46FF-8D84-EEA25BD8C18D}" type="slidenum">
              <a:rPr lang="en-US"/>
              <a:pPr>
                <a:defRPr/>
              </a:pPr>
              <a:t>54</a:t>
            </a:fld>
            <a:endParaRPr lang="en-US"/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1C1BD7D4-8396-0FA1-2312-45B3845AB7A8}"/>
              </a:ext>
            </a:extLst>
          </p:cNvPr>
          <p:cNvSpPr/>
          <p:nvPr/>
        </p:nvSpPr>
        <p:spPr>
          <a:xfrm>
            <a:off x="228600" y="285750"/>
            <a:ext cx="8458200" cy="4400550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Ternary operator </a:t>
            </a:r>
            <a:r>
              <a:rPr lang="en-US" sz="4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is also known as </a:t>
            </a:r>
            <a:r>
              <a:rPr lang="en-US" sz="4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conditional operator </a:t>
            </a:r>
            <a:r>
              <a:rPr lang="en-US" sz="4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that evaluate something based on a condition being true or false. </a:t>
            </a:r>
          </a:p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It simply allows testing a condition in a single line replacing the multi- line if-else making the code </a:t>
            </a:r>
            <a:r>
              <a:rPr lang="en-US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compact. </a:t>
            </a:r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>
            <a:extLst>
              <a:ext uri="{FF2B5EF4-FFF2-40B4-BE49-F238E27FC236}">
                <a16:creationId xmlns:a16="http://schemas.microsoft.com/office/drawing/2014/main" id="{6E4802EB-F51D-587B-5182-61065495BC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1138" y="0"/>
            <a:ext cx="3532187" cy="1446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/>
            <a:r>
              <a:rPr lang="en-US" altLang="en-US" sz="8800" b="1">
                <a:solidFill>
                  <a:srgbClr val="0070C0"/>
                </a:solidFill>
                <a:latin typeface="Archery Black Condensed"/>
              </a:rPr>
              <a:t>Syntax </a:t>
            </a:r>
          </a:p>
        </p:txBody>
      </p:sp>
      <p:sp>
        <p:nvSpPr>
          <p:cNvPr id="4" name="Rounded Rectangle 3">
            <a:extLst>
              <a:ext uri="{FF2B5EF4-FFF2-40B4-BE49-F238E27FC236}">
                <a16:creationId xmlns:a16="http://schemas.microsoft.com/office/drawing/2014/main" id="{3E3FE544-808B-C049-B9BD-B088EA30A7CE}"/>
              </a:ext>
            </a:extLst>
          </p:cNvPr>
          <p:cNvSpPr/>
          <p:nvPr/>
        </p:nvSpPr>
        <p:spPr>
          <a:xfrm>
            <a:off x="304800" y="1504950"/>
            <a:ext cx="8534400" cy="2286000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rgbClr val="C00000"/>
                </a:solidFill>
                <a:latin typeface="Angsana New" pitchFamily="18" charset="-34"/>
                <a:cs typeface="Angsana New" pitchFamily="18" charset="-34"/>
              </a:rPr>
              <a:t>Variable Name = [</a:t>
            </a:r>
            <a:r>
              <a:rPr lang="en-US" sz="4800" b="1" dirty="0" err="1">
                <a:solidFill>
                  <a:srgbClr val="C00000"/>
                </a:solidFill>
                <a:latin typeface="Angsana New" pitchFamily="18" charset="-34"/>
                <a:cs typeface="Angsana New" pitchFamily="18" charset="-34"/>
              </a:rPr>
              <a:t>on_true</a:t>
            </a:r>
            <a:r>
              <a:rPr lang="en-US" sz="4800" b="1" dirty="0">
                <a:solidFill>
                  <a:srgbClr val="C00000"/>
                </a:solidFill>
                <a:latin typeface="Angsana New" pitchFamily="18" charset="-34"/>
                <a:cs typeface="Angsana New" pitchFamily="18" charset="-34"/>
              </a:rPr>
              <a:t>] if [Test expression] else [</a:t>
            </a:r>
            <a:r>
              <a:rPr lang="en-US" sz="4800" b="1" dirty="0" err="1">
                <a:solidFill>
                  <a:srgbClr val="C00000"/>
                </a:solidFill>
                <a:latin typeface="Angsana New" pitchFamily="18" charset="-34"/>
                <a:cs typeface="Angsana New" pitchFamily="18" charset="-34"/>
              </a:rPr>
              <a:t>on_false</a:t>
            </a:r>
            <a:r>
              <a:rPr lang="en-US" sz="4800" b="1" dirty="0">
                <a:solidFill>
                  <a:srgbClr val="C00000"/>
                </a:solidFill>
                <a:latin typeface="Angsana New" pitchFamily="18" charset="-34"/>
                <a:cs typeface="Angsana New" pitchFamily="18" charset="-34"/>
              </a:rPr>
              <a:t>]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A30C6D46-F95C-1B42-E0CF-CA2894668E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BCCDC0C-F072-4AEC-91D7-A9F703596DD9}" type="slidenum">
              <a:rPr lang="en-US"/>
              <a:pPr>
                <a:defRPr/>
              </a:pPr>
              <a:t>56</a:t>
            </a:fld>
            <a:endParaRPr lang="en-US"/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40C01D6D-C2EB-0B00-5C0D-229A7D3D7FC8}"/>
              </a:ext>
            </a:extLst>
          </p:cNvPr>
          <p:cNvSpPr/>
          <p:nvPr/>
        </p:nvSpPr>
        <p:spPr>
          <a:xfrm>
            <a:off x="38100" y="1571625"/>
            <a:ext cx="9144000" cy="3170238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cillary" pitchFamily="50" charset="0"/>
              </a:rPr>
              <a:t>a=10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cillary" pitchFamily="50" charset="0"/>
              </a:rPr>
              <a:t>b=20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cillary" pitchFamily="50" charset="0"/>
              </a:rPr>
              <a:t>min = a if a &lt; b else b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cillary" pitchFamily="50" charset="0"/>
              </a:rPr>
              <a:t>print("The Minimum value is....", min)</a:t>
            </a:r>
          </a:p>
        </p:txBody>
      </p:sp>
      <p:sp>
        <p:nvSpPr>
          <p:cNvPr id="63491" name="Rectangle 2">
            <a:extLst>
              <a:ext uri="{FF2B5EF4-FFF2-40B4-BE49-F238E27FC236}">
                <a16:creationId xmlns:a16="http://schemas.microsoft.com/office/drawing/2014/main" id="{777CEC5E-FCAE-912D-4CF9-7C6EA7C2F1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163" y="0"/>
            <a:ext cx="4683125" cy="1446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/>
            <a:r>
              <a:rPr lang="en-US" altLang="en-US" sz="8800" b="1">
                <a:solidFill>
                  <a:srgbClr val="0070C0"/>
                </a:solidFill>
                <a:latin typeface="Archery Black Condensed"/>
              </a:rPr>
              <a:t>Example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0CC8263-424D-B726-F5F4-C88A2B3953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3DDE286-B9CC-4EFE-8770-38FB3E9F20FC}" type="slidenum">
              <a:rPr lang="en-US"/>
              <a:pPr>
                <a:defRPr/>
              </a:pPr>
              <a:t>57</a:t>
            </a:fld>
            <a:endParaRPr lang="en-US"/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B978574A-4E56-C9A3-DA7A-BC944136ED09}"/>
              </a:ext>
            </a:extLst>
          </p:cNvPr>
          <p:cNvSpPr/>
          <p:nvPr/>
        </p:nvSpPr>
        <p:spPr>
          <a:xfrm>
            <a:off x="152400" y="590550"/>
            <a:ext cx="9144000" cy="221615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3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chery Black Condensed" pitchFamily="2" charset="0"/>
              </a:rPr>
              <a:t>Delimiters 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039DED6-D082-27E6-23B1-3CB1DB68FC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7B7C592-945C-4B0E-B561-E8E29CAE0A99}" type="slidenum">
              <a:rPr lang="en-US"/>
              <a:pPr>
                <a:defRPr/>
              </a:pPr>
              <a:t>58</a:t>
            </a:fld>
            <a:endParaRPr lang="en-US"/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2D53321B-B84D-F22A-4FAE-C034CB3CFE03}"/>
              </a:ext>
            </a:extLst>
          </p:cNvPr>
          <p:cNvSpPr/>
          <p:nvPr/>
        </p:nvSpPr>
        <p:spPr>
          <a:xfrm>
            <a:off x="0" y="0"/>
            <a:ext cx="9144000" cy="2554288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Python uses the symbols and symbol combinations as delimiters in expressions, lists, dictionaries and strings. Following are the delimiters.</a:t>
            </a:r>
          </a:p>
        </p:txBody>
      </p:sp>
      <p:pic>
        <p:nvPicPr>
          <p:cNvPr id="65539" name="Picture 2">
            <a:extLst>
              <a:ext uri="{FF2B5EF4-FFF2-40B4-BE49-F238E27FC236}">
                <a16:creationId xmlns:a16="http://schemas.microsoft.com/office/drawing/2014/main" id="{5EE4C4C6-8DAF-D076-A8DA-02D43AE24A6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192" t="24422" r="31236" b="50934"/>
          <a:stretch>
            <a:fillRect/>
          </a:stretch>
        </p:blipFill>
        <p:spPr bwMode="auto">
          <a:xfrm>
            <a:off x="228600" y="2838450"/>
            <a:ext cx="8534400" cy="2076450"/>
          </a:xfrm>
          <a:prstGeom prst="rect">
            <a:avLst/>
          </a:prstGeom>
          <a:noFill/>
          <a:ln w="7620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95C0AE9-EE01-6FD7-D955-E11616F142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992F842-8B2A-4F8D-A5D6-8F7F59C37CDF}" type="slidenum">
              <a:rPr lang="en-US"/>
              <a:pPr>
                <a:defRPr/>
              </a:pPr>
              <a:t>59</a:t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">
            <a:extLst>
              <a:ext uri="{FF2B5EF4-FFF2-40B4-BE49-F238E27FC236}">
                <a16:creationId xmlns:a16="http://schemas.microsoft.com/office/drawing/2014/main" id="{CBD7542E-83DC-F4F4-8D0B-C54DA420A5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0200" y="801688"/>
            <a:ext cx="8356600" cy="354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>
              <a:buFont typeface="Arial" panose="020B0604020202020204" pitchFamily="34" charset="0"/>
              <a:buChar char="•"/>
            </a:pPr>
            <a:r>
              <a:rPr lang="en-US" altLang="en-US" sz="3200"/>
              <a:t>It is a </a:t>
            </a:r>
            <a:r>
              <a:rPr lang="en-US" altLang="en-US" sz="3200" b="1">
                <a:solidFill>
                  <a:srgbClr val="7030A0"/>
                </a:solidFill>
              </a:rPr>
              <a:t>general purpose programming language</a:t>
            </a:r>
            <a:r>
              <a:rPr lang="en-US" altLang="en-US" sz="3200"/>
              <a:t> which can be used for both </a:t>
            </a:r>
            <a:r>
              <a:rPr lang="en-US" altLang="en-US" sz="3200" b="1">
                <a:solidFill>
                  <a:srgbClr val="7030A0"/>
                </a:solidFill>
              </a:rPr>
              <a:t>scientific and non-scientific programming</a:t>
            </a:r>
          </a:p>
          <a:p>
            <a:pPr algn="just" eaLnBrk="1" hangingPunct="1">
              <a:buFont typeface="Arial" panose="020B0604020202020204" pitchFamily="34" charset="0"/>
              <a:buChar char="•"/>
            </a:pPr>
            <a:r>
              <a:rPr lang="en-US" altLang="en-US" sz="3200"/>
              <a:t>It is a </a:t>
            </a:r>
            <a:r>
              <a:rPr lang="en-US" altLang="en-US" sz="3200" b="1">
                <a:solidFill>
                  <a:srgbClr val="00B0F0"/>
                </a:solidFill>
              </a:rPr>
              <a:t>platform independent programming language. </a:t>
            </a:r>
          </a:p>
          <a:p>
            <a:pPr algn="just" eaLnBrk="1" hangingPunct="1">
              <a:buFont typeface="Arial" panose="020B0604020202020204" pitchFamily="34" charset="0"/>
              <a:buChar char="•"/>
            </a:pPr>
            <a:r>
              <a:rPr lang="en-US" altLang="en-US" sz="3200" b="1">
                <a:solidFill>
                  <a:srgbClr val="7030A0"/>
                </a:solidFill>
              </a:rPr>
              <a:t>The programs written in Python are </a:t>
            </a:r>
            <a:r>
              <a:rPr lang="en-US" altLang="en-US" sz="3200" b="1">
                <a:solidFill>
                  <a:srgbClr val="00B050"/>
                </a:solidFill>
              </a:rPr>
              <a:t>easily readable and understandable. 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6F6C3E6-7E6B-435D-6774-926B9BE8AF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A8AE73F-D9B1-456C-841C-86665B0E20DC}" type="slidenum">
              <a:rPr lang="en-US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A3E3FDA-861D-D57D-9EF8-8A1474309744}"/>
              </a:ext>
            </a:extLst>
          </p:cNvPr>
          <p:cNvSpPr/>
          <p:nvPr/>
        </p:nvSpPr>
        <p:spPr>
          <a:xfrm>
            <a:off x="0" y="1314450"/>
            <a:ext cx="9144000" cy="2646363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chery Black Condensed" pitchFamily="2" charset="0"/>
              </a:rPr>
              <a:t>Literals 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1A98BAB-4532-855F-22FE-DEAF16F54C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346F6A1-AD87-44E4-B8E5-FE1EEE3041CE}" type="slidenum">
              <a:rPr lang="en-US"/>
              <a:pPr>
                <a:defRPr/>
              </a:pPr>
              <a:t>60</a:t>
            </a:fld>
            <a:endParaRPr lang="en-US"/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0B6B0436-5A3E-2AD3-404B-BEEBB580D3E0}"/>
              </a:ext>
            </a:extLst>
          </p:cNvPr>
          <p:cNvSpPr/>
          <p:nvPr/>
        </p:nvSpPr>
        <p:spPr>
          <a:xfrm>
            <a:off x="0" y="-15875"/>
            <a:ext cx="9144000" cy="3416300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Literal is a raw data given in a variable or constant. In Python, there are various types of literals.</a:t>
            </a:r>
          </a:p>
        </p:txBody>
      </p:sp>
      <p:pic>
        <p:nvPicPr>
          <p:cNvPr id="67587" name="Picture 2">
            <a:extLst>
              <a:ext uri="{FF2B5EF4-FFF2-40B4-BE49-F238E27FC236}">
                <a16:creationId xmlns:a16="http://schemas.microsoft.com/office/drawing/2014/main" id="{59EA45D7-02E9-6BB9-681C-27AB3C51ACE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944" t="60397" r="33115" b="24808"/>
          <a:stretch>
            <a:fillRect/>
          </a:stretch>
        </p:blipFill>
        <p:spPr bwMode="auto">
          <a:xfrm>
            <a:off x="1981200" y="3408363"/>
            <a:ext cx="6051550" cy="1633537"/>
          </a:xfrm>
          <a:prstGeom prst="rect">
            <a:avLst/>
          </a:prstGeom>
          <a:noFill/>
          <a:ln w="7620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2EC71D8-CC00-BBBB-94E0-4353950583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7BA951E-B269-41B1-8D76-2463ABF7DA60}" type="slidenum">
              <a:rPr lang="en-US"/>
              <a:pPr>
                <a:defRPr/>
              </a:pPr>
              <a:t>61</a:t>
            </a:fld>
            <a:endParaRPr lang="en-US"/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08361054-F34E-B9B3-361F-00BFAED6D228}"/>
              </a:ext>
            </a:extLst>
          </p:cNvPr>
          <p:cNvSpPr/>
          <p:nvPr/>
        </p:nvSpPr>
        <p:spPr>
          <a:xfrm>
            <a:off x="-17463" y="685800"/>
            <a:ext cx="9144001" cy="434022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3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chery Black Condensed" pitchFamily="2" charset="0"/>
              </a:rPr>
              <a:t>Numeric Literals 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BE790F0-21DE-F1CE-477B-04F8D8F0B9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1BF324-C342-4CA1-991B-38FF88DFFEF0}" type="slidenum">
              <a:rPr lang="en-US"/>
              <a:pPr>
                <a:defRPr/>
              </a:pPr>
              <a:t>62</a:t>
            </a:fld>
            <a:endParaRPr lang="en-US"/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92D1CD3-9AAB-BC70-FA7C-7743DFA9E9E6}"/>
              </a:ext>
            </a:extLst>
          </p:cNvPr>
          <p:cNvSpPr/>
          <p:nvPr/>
        </p:nvSpPr>
        <p:spPr>
          <a:xfrm>
            <a:off x="152400" y="590550"/>
            <a:ext cx="8532813" cy="3478213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Numeric Literals consists of digits and are immutable (unchangeable). </a:t>
            </a:r>
          </a:p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Numeric literals can belong to 3 different numerical types </a:t>
            </a:r>
            <a:r>
              <a:rPr lang="en-US" sz="4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Integer, Float and Complex. 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F4F6528-D10B-3DB0-04BC-16534F443A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CF6AE6-B093-4AA9-B996-6CE6FF320484}" type="slidenum">
              <a:rPr lang="en-US"/>
              <a:pPr>
                <a:defRPr/>
              </a:pPr>
              <a:t>63</a:t>
            </a:fld>
            <a:endParaRPr lang="en-US"/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CB7950E-B9F2-714D-ADED-D59FA020F93D}"/>
              </a:ext>
            </a:extLst>
          </p:cNvPr>
          <p:cNvSpPr/>
          <p:nvPr/>
        </p:nvSpPr>
        <p:spPr>
          <a:xfrm>
            <a:off x="152400" y="133350"/>
            <a:ext cx="9144000" cy="520065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chery Black Condensed" pitchFamily="2" charset="0"/>
              </a:rPr>
              <a:t>String Literals 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A8FE02B-F6D1-9503-6BE9-5446B7697A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A865CF-5F3F-4FA0-AE01-75BBD3A54F25}" type="slidenum">
              <a:rPr lang="en-US"/>
              <a:pPr>
                <a:defRPr/>
              </a:pPr>
              <a:t>64</a:t>
            </a:fld>
            <a:endParaRPr lang="en-US"/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6EAFD55B-112C-7F82-FFCD-8702F42B1738}"/>
              </a:ext>
            </a:extLst>
          </p:cNvPr>
          <p:cNvSpPr/>
          <p:nvPr/>
        </p:nvSpPr>
        <p:spPr>
          <a:xfrm>
            <a:off x="304800" y="666750"/>
            <a:ext cx="8408988" cy="3540125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In Python a string literal is a sequence of characters surrounded by </a:t>
            </a:r>
            <a:r>
              <a:rPr lang="en-US" sz="28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quotes</a:t>
            </a:r>
            <a:r>
              <a:rPr lang="en-US" sz="28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. </a:t>
            </a:r>
          </a:p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Python supports single, double and triple quotes for a string</a:t>
            </a:r>
            <a:r>
              <a:rPr lang="en-US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. </a:t>
            </a:r>
          </a:p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A character literal is a single character surrounded by single or double quotes. </a:t>
            </a:r>
          </a:p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The value with triple-quote "' '" is used to give multi-line string literal.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AE3268E-A2D7-8D58-9B4F-74D2B588D2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4B7A82B-46C0-4AD7-B0F9-66F7939F0151}" type="slidenum">
              <a:rPr lang="en-US"/>
              <a:pPr>
                <a:defRPr/>
              </a:pPr>
              <a:t>65</a:t>
            </a:fld>
            <a:endParaRPr lang="en-US"/>
          </a:p>
        </p:txBody>
      </p:sp>
    </p:spTree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A7B95162-7890-5143-2350-C6287833165A}"/>
              </a:ext>
            </a:extLst>
          </p:cNvPr>
          <p:cNvSpPr/>
          <p:nvPr/>
        </p:nvSpPr>
        <p:spPr>
          <a:xfrm>
            <a:off x="0" y="285750"/>
            <a:ext cx="9144000" cy="520065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chery Black Condensed" pitchFamily="2" charset="0"/>
              </a:rPr>
              <a:t>Boolean Literals 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153856A-9536-F45F-E50B-043543EA93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8D33F88-86F2-46C4-A4D0-ACD6C105A9B3}" type="slidenum">
              <a:rPr lang="en-US"/>
              <a:pPr>
                <a:defRPr/>
              </a:pPr>
              <a:t>66</a:t>
            </a:fld>
            <a:endParaRPr lang="en-US"/>
          </a:p>
        </p:txBody>
      </p:sp>
    </p:spTree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5E31FE53-F15F-F15A-8E5A-840C96837664}"/>
              </a:ext>
            </a:extLst>
          </p:cNvPr>
          <p:cNvSpPr/>
          <p:nvPr/>
        </p:nvSpPr>
        <p:spPr>
          <a:xfrm>
            <a:off x="-25400" y="171450"/>
            <a:ext cx="9175750" cy="3786188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A Boolean literal can have any of the two values: </a:t>
            </a:r>
            <a:r>
              <a:rPr lang="en-US" sz="8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True or False.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48DC2F2-F370-A01B-C00D-EBA93862DD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C09903-8E2D-406F-B4D2-6C5EA2387AB3}" type="slidenum">
              <a:rPr lang="en-US"/>
              <a:pPr>
                <a:defRPr/>
              </a:pPr>
              <a:t>67</a:t>
            </a:fld>
            <a:endParaRPr lang="en-US"/>
          </a:p>
        </p:txBody>
      </p:sp>
    </p:spTree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025A7646-4E9A-5C30-B9F6-C8DA2F60EFAE}"/>
              </a:ext>
            </a:extLst>
          </p:cNvPr>
          <p:cNvSpPr/>
          <p:nvPr/>
        </p:nvSpPr>
        <p:spPr>
          <a:xfrm>
            <a:off x="0" y="0"/>
            <a:ext cx="9144000" cy="3046413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cillary" pitchFamily="50" charset="0"/>
              </a:rPr>
              <a:t>boolean_1 = True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cillary" pitchFamily="50" charset="0"/>
              </a:rPr>
              <a:t>boolean_2 = False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cillary" pitchFamily="50" charset="0"/>
              </a:rPr>
              <a:t>print ("Demo Program for Boolean Literals")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cillary" pitchFamily="50" charset="0"/>
              </a:rPr>
              <a:t>print ("Boolean Value1 :",boolean_1)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cillary" pitchFamily="50" charset="0"/>
              </a:rPr>
              <a:t>print ("Boolean Value2 :",boolean_2)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67005095-234E-BB09-FA85-784D064EDC4E}"/>
              </a:ext>
            </a:extLst>
          </p:cNvPr>
          <p:cNvSpPr/>
          <p:nvPr/>
        </p:nvSpPr>
        <p:spPr>
          <a:xfrm>
            <a:off x="0" y="3181350"/>
            <a:ext cx="9144000" cy="157003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cillary" pitchFamily="50" charset="0"/>
              </a:rPr>
              <a:t>Demo Program for Boolean Literals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cillary" pitchFamily="50" charset="0"/>
              </a:rPr>
              <a:t>('Boolean Value1 :', True)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cillary" pitchFamily="50" charset="0"/>
              </a:rPr>
              <a:t>('Boolean Value2 :', False)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DEC49BD-5BA2-CC62-1114-906DEB322D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F08A629-9904-4D86-B2F5-5A0832D0387E}" type="slidenum">
              <a:rPr lang="en-US"/>
              <a:pPr>
                <a:defRPr/>
              </a:pPr>
              <a:t>68</a:t>
            </a:fld>
            <a:endParaRPr lang="en-US"/>
          </a:p>
        </p:txBody>
      </p:sp>
    </p:spTree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A0F49121-E252-8E9D-459E-765EE1581BC4}"/>
              </a:ext>
            </a:extLst>
          </p:cNvPr>
          <p:cNvSpPr/>
          <p:nvPr/>
        </p:nvSpPr>
        <p:spPr>
          <a:xfrm>
            <a:off x="0" y="0"/>
            <a:ext cx="9144000" cy="434022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3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chery Black Condensed" pitchFamily="2" charset="0"/>
              </a:rPr>
              <a:t>Escape Sequences 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471ADBA-424F-5830-2303-A80111720D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25EE834-018A-402A-8179-11BF881114E8}" type="slidenum">
              <a:rPr lang="en-US"/>
              <a:pPr>
                <a:defRPr/>
              </a:pPr>
              <a:t>69</a:t>
            </a:fld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3">
            <a:extLst>
              <a:ext uri="{FF2B5EF4-FFF2-40B4-BE49-F238E27FC236}">
                <a16:creationId xmlns:a16="http://schemas.microsoft.com/office/drawing/2014/main" id="{402B1B22-7C70-5016-15E7-D362656DBD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7463" y="1050925"/>
            <a:ext cx="9161463" cy="304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9600" b="1">
                <a:solidFill>
                  <a:srgbClr val="C00000"/>
                </a:solidFill>
                <a:latin typeface="Cooper Black" panose="0208090404030B020404" pitchFamily="18" charset="0"/>
              </a:rPr>
              <a:t>Programming in Python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0B75839-5C22-9471-939F-D32F4C3F7A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4335E3-5A2F-4C6A-8900-EF6D1C93533E}" type="slidenum">
              <a:rPr lang="en-US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BD781B69-3035-59F5-6EF4-488F7991B946}"/>
              </a:ext>
            </a:extLst>
          </p:cNvPr>
          <p:cNvSpPr/>
          <p:nvPr/>
        </p:nvSpPr>
        <p:spPr>
          <a:xfrm>
            <a:off x="228600" y="742950"/>
            <a:ext cx="8404225" cy="3416300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In Python strings, the backslash </a:t>
            </a:r>
            <a:r>
              <a:rPr lang="en-US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"\" </a:t>
            </a:r>
            <a:r>
              <a:rPr lang="en-US" sz="36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is a special character, also called the "</a:t>
            </a:r>
            <a:r>
              <a:rPr lang="en-US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escape</a:t>
            </a:r>
            <a:r>
              <a:rPr lang="en-US" sz="36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" character.</a:t>
            </a:r>
          </a:p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It is used in representing certain whitespace characters: </a:t>
            </a:r>
            <a:r>
              <a:rPr lang="en-US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"\t" is a tab</a:t>
            </a:r>
            <a:r>
              <a:rPr lang="en-US" sz="36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, </a:t>
            </a:r>
            <a:r>
              <a:rPr lang="en-US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"\n" is a newline</a:t>
            </a:r>
            <a:r>
              <a:rPr lang="en-US" sz="36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, and </a:t>
            </a:r>
            <a:r>
              <a:rPr lang="en-US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"\r" is a carriage return</a:t>
            </a:r>
            <a:r>
              <a:rPr lang="en-US" sz="36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. 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29DF3FF-B681-6A8D-4D56-4F4009C5DB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F8D4631-8EA5-4E6D-826E-FCCA653C771B}" type="slidenum">
              <a:rPr lang="en-US"/>
              <a:pPr>
                <a:defRPr/>
              </a:pPr>
              <a:t>70</a:t>
            </a:fld>
            <a:endParaRPr lang="en-US"/>
          </a:p>
        </p:txBody>
      </p:sp>
    </p:spTree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CD6B41ED-2983-1C97-2171-F87977AF14E3}"/>
              </a:ext>
            </a:extLst>
          </p:cNvPr>
          <p:cNvSpPr/>
          <p:nvPr/>
        </p:nvSpPr>
        <p:spPr>
          <a:xfrm>
            <a:off x="0" y="0"/>
            <a:ext cx="9153525" cy="4586288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600" dirty="0">
              <a:latin typeface="+mn-lt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3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chery Black Condensed" pitchFamily="2" charset="0"/>
              </a:rPr>
              <a:t>Python Data types 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5090CB7-C9D9-F43C-F017-E5090C4DEA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DEE915D-A155-49CF-A798-B54818CE035F}" type="slidenum">
              <a:rPr lang="en-US"/>
              <a:pPr>
                <a:defRPr/>
              </a:pPr>
              <a:t>71</a:t>
            </a:fld>
            <a:endParaRPr lang="en-US"/>
          </a:p>
        </p:txBody>
      </p:sp>
    </p:spTree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DBB832AC-CA77-2855-2633-CD8266098BD3}"/>
              </a:ext>
            </a:extLst>
          </p:cNvPr>
          <p:cNvSpPr/>
          <p:nvPr/>
        </p:nvSpPr>
        <p:spPr>
          <a:xfrm>
            <a:off x="609600" y="971550"/>
            <a:ext cx="7620000" cy="2862263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All data values in Python are objects and each object or value has type. Python has </a:t>
            </a:r>
            <a:r>
              <a:rPr lang="en-US" sz="36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Built-in or Fundamental data types such as Number, String, Boolean, tuples, lists and dictionaries. 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2E2CF78-FCD7-1657-76D9-D95BF11EB2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825AE04-FAC4-45D4-BDA5-6F1FA009F8F7}" type="slidenum">
              <a:rPr lang="en-US"/>
              <a:pPr>
                <a:defRPr/>
              </a:pPr>
              <a:t>72</a:t>
            </a:fld>
            <a:endParaRPr lang="en-US"/>
          </a:p>
        </p:txBody>
      </p:sp>
    </p:spTree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E0D700DF-1AE7-8386-4E69-5F4767A309E7}"/>
              </a:ext>
            </a:extLst>
          </p:cNvPr>
          <p:cNvSpPr/>
          <p:nvPr/>
        </p:nvSpPr>
        <p:spPr>
          <a:xfrm>
            <a:off x="0" y="209550"/>
            <a:ext cx="9142413" cy="434022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38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chery Black Condensed" pitchFamily="2" charset="0"/>
              </a:rPr>
              <a:t>Number Data type 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2593747-5F94-01EF-3C6C-0F167FB3F4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52AFD00-BF8E-4CAE-8A3B-8AF08C36EA99}" type="slidenum">
              <a:rPr lang="en-US"/>
              <a:pPr>
                <a:defRPr/>
              </a:pPr>
              <a:t>73</a:t>
            </a:fld>
            <a:endParaRPr lang="en-US"/>
          </a:p>
        </p:txBody>
      </p:sp>
    </p:spTree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D008BF69-2AAC-07D7-D256-BF952A605D43}"/>
              </a:ext>
            </a:extLst>
          </p:cNvPr>
          <p:cNvSpPr/>
          <p:nvPr/>
        </p:nvSpPr>
        <p:spPr>
          <a:xfrm>
            <a:off x="379413" y="590550"/>
            <a:ext cx="8385175" cy="3540125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The built-in number objects in Python supports integers, floating point numbers and complex numbers.</a:t>
            </a:r>
          </a:p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</a:t>
            </a:r>
          </a:p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Integer Data can be decimal, octal or hexadecimal. </a:t>
            </a:r>
          </a:p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Octal integer use O (both upper and lower case) to denote octal digits </a:t>
            </a:r>
            <a:r>
              <a:rPr lang="en-US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and </a:t>
            </a:r>
            <a:r>
              <a:rPr lang="en-US" sz="2800" b="1" dirty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hexadecimal integer use OX (both upper and lower case)</a:t>
            </a:r>
            <a:r>
              <a:rPr lang="en-US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and </a:t>
            </a:r>
            <a:r>
              <a:rPr lang="en-US" sz="2800" b="1" dirty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L (only upper case) to denote long integer.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E6C60ABB-45A8-4C5A-BCC4-1654AAE758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FE64D02-5C11-404D-8356-5A77D8E5E606}" type="slidenum">
              <a:rPr lang="en-US"/>
              <a:pPr>
                <a:defRPr/>
              </a:pPr>
              <a:t>74</a:t>
            </a:fld>
            <a:endParaRPr lang="en-US"/>
          </a:p>
        </p:txBody>
      </p:sp>
    </p:spTree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1">
            <a:extLst>
              <a:ext uri="{FF2B5EF4-FFF2-40B4-BE49-F238E27FC236}">
                <a16:creationId xmlns:a16="http://schemas.microsoft.com/office/drawing/2014/main" id="{FF317736-9BA0-9CD1-E23C-43845D5990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-4763" y="-200025"/>
            <a:ext cx="2897188" cy="1014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/>
            <a:r>
              <a:rPr lang="en-US" altLang="en-US" sz="6000" b="1">
                <a:solidFill>
                  <a:srgbClr val="0070C0"/>
                </a:solidFill>
                <a:latin typeface="Archery Black Condensed"/>
              </a:rPr>
              <a:t>Example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04F1861F-3958-90D2-CB26-66E1F2C77D56}"/>
              </a:ext>
            </a:extLst>
          </p:cNvPr>
          <p:cNvSpPr/>
          <p:nvPr/>
        </p:nvSpPr>
        <p:spPr>
          <a:xfrm>
            <a:off x="-4763" y="742950"/>
            <a:ext cx="9148763" cy="4094163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# Decimal integers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102, 4567, 567 	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32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# Octal integers</a:t>
            </a:r>
            <a:endParaRPr lang="en-US" sz="3200" b="1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32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O102, o876, O432 	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32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# Hexadecimal </a:t>
            </a:r>
            <a:r>
              <a:rPr lang="es-ES" sz="3200" b="1" dirty="0" err="1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integers</a:t>
            </a:r>
            <a:endParaRPr lang="pt-BR" sz="3200" b="1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32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OX102, oX876, OX432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# Long decimal integers</a:t>
            </a:r>
            <a:endParaRPr lang="es-ES" sz="3200" b="1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34L, 523L 		</a:t>
            </a:r>
            <a:r>
              <a:rPr lang="en-US" sz="3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	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B7863A8-7624-258E-9C07-8C4B7CD76E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D0053B5-E5E6-4F88-BE77-22A93537E155}" type="slidenum">
              <a:rPr lang="en-US"/>
              <a:pPr>
                <a:defRPr/>
              </a:pPr>
              <a:t>75</a:t>
            </a:fld>
            <a:endParaRPr lang="en-US"/>
          </a:p>
        </p:txBody>
      </p:sp>
    </p:spTree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987FCE5D-8648-38CD-66C7-C7B70C1C1DFD}"/>
              </a:ext>
            </a:extLst>
          </p:cNvPr>
          <p:cNvSpPr/>
          <p:nvPr/>
        </p:nvSpPr>
        <p:spPr>
          <a:xfrm>
            <a:off x="233363" y="612775"/>
            <a:ext cx="8677275" cy="4154488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400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A floating point data is represented by a sequence of decimal digits that includes a decimal point. </a:t>
            </a:r>
          </a:p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400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An Exponent data contains decimal digit part, decimal point, exponent part followed by one or more digits.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F1B20D8-FD27-3DC1-2F76-794B48D0B2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CA39370-E174-4B0B-993B-73E1C9BEDDF5}" type="slidenum">
              <a:rPr lang="en-US"/>
              <a:pPr>
                <a:defRPr/>
              </a:pPr>
              <a:t>76</a:t>
            </a:fld>
            <a:endParaRPr lang="en-US"/>
          </a:p>
        </p:txBody>
      </p:sp>
    </p:spTree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1">
            <a:extLst>
              <a:ext uri="{FF2B5EF4-FFF2-40B4-BE49-F238E27FC236}">
                <a16:creationId xmlns:a16="http://schemas.microsoft.com/office/drawing/2014/main" id="{E18B8FF0-85C2-4C4E-4655-EEA0FCCC4F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171450"/>
            <a:ext cx="4162425" cy="1446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/>
            <a:r>
              <a:rPr lang="en-US" altLang="en-US" sz="8800" b="1">
                <a:solidFill>
                  <a:srgbClr val="0070C0"/>
                </a:solidFill>
                <a:latin typeface="Archery Black Condensed"/>
              </a:rPr>
              <a:t>Example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44930926-4EC4-BC57-0D58-82F951166A86}"/>
              </a:ext>
            </a:extLst>
          </p:cNvPr>
          <p:cNvSpPr/>
          <p:nvPr/>
        </p:nvSpPr>
        <p:spPr>
          <a:xfrm>
            <a:off x="-31750" y="1084263"/>
            <a:ext cx="9144000" cy="3786187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# Floating point data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123.34, 456.23, 156.23 	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# Exponent data </a:t>
            </a:r>
            <a:r>
              <a:rPr lang="en-US" sz="6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		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12.E04, 24.e04 			</a:t>
            </a:r>
            <a:endParaRPr lang="en-US" sz="66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B629DC0-C931-9F20-C1A6-CB5383AF3E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81B5D5-C079-4EEF-9D7B-12B12A6BA401}" type="slidenum">
              <a:rPr lang="en-US"/>
              <a:pPr>
                <a:defRPr/>
              </a:pPr>
              <a:t>77</a:t>
            </a:fld>
            <a:endParaRPr lang="en-US"/>
          </a:p>
        </p:txBody>
      </p:sp>
    </p:spTree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2F909B9F-2E06-8C83-EF68-6E6E61CA3591}"/>
              </a:ext>
            </a:extLst>
          </p:cNvPr>
          <p:cNvSpPr/>
          <p:nvPr/>
        </p:nvSpPr>
        <p:spPr>
          <a:xfrm>
            <a:off x="314325" y="666750"/>
            <a:ext cx="8515350" cy="3416300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Complex number is made up of two floating point values, one each for the real and imaginary parts.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D81FBE6-6331-B8EB-79A0-4550D50CBF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12A8919-4425-4A98-9E8A-4F8D2A52BB10}" type="slidenum">
              <a:rPr lang="en-US"/>
              <a:pPr>
                <a:defRPr/>
              </a:pPr>
              <a:t>78</a:t>
            </a:fld>
            <a:endParaRPr lang="en-US"/>
          </a:p>
        </p:txBody>
      </p:sp>
    </p:spTree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15DCF321-B30B-5D45-45AA-92B57F09A99B}"/>
              </a:ext>
            </a:extLst>
          </p:cNvPr>
          <p:cNvSpPr/>
          <p:nvPr/>
        </p:nvSpPr>
        <p:spPr>
          <a:xfrm>
            <a:off x="0" y="209550"/>
            <a:ext cx="9150350" cy="434022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38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chery Black Condensed" pitchFamily="2" charset="0"/>
              </a:rPr>
              <a:t>Boolean Data type 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989E17E-AABE-886A-269C-829226A215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442FE1B-301E-40E2-A2AD-7AF87B0C15DB}" type="slidenum">
              <a:rPr lang="en-US"/>
              <a:pPr>
                <a:defRPr/>
              </a:pPr>
              <a:t>79</a:t>
            </a:fld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22E16E43-E094-050D-20D0-931228FA7D09}"/>
              </a:ext>
            </a:extLst>
          </p:cNvPr>
          <p:cNvSpPr/>
          <p:nvPr/>
        </p:nvSpPr>
        <p:spPr>
          <a:xfrm>
            <a:off x="304800" y="666750"/>
            <a:ext cx="8534400" cy="3970338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>
                <a:latin typeface="+mn-lt"/>
              </a:rPr>
              <a:t>In Python, programs can be written in two ways namely </a:t>
            </a:r>
          </a:p>
          <a:p>
            <a:pPr marL="571500" indent="-571500" algn="just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800" b="1" dirty="0">
                <a:solidFill>
                  <a:srgbClr val="0070C0"/>
                </a:solidFill>
                <a:latin typeface="+mn-lt"/>
              </a:rPr>
              <a:t>Interactive mode </a:t>
            </a:r>
          </a:p>
          <a:p>
            <a:pPr marL="571500" indent="-571500" algn="just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800" b="1" dirty="0">
                <a:solidFill>
                  <a:srgbClr val="0070C0"/>
                </a:solidFill>
                <a:latin typeface="+mn-lt"/>
              </a:rPr>
              <a:t>Script mode</a:t>
            </a:r>
          </a:p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>
                <a:latin typeface="+mn-lt"/>
              </a:rPr>
              <a:t>The </a:t>
            </a:r>
            <a:r>
              <a:rPr lang="en-US" sz="2800" b="1" dirty="0">
                <a:solidFill>
                  <a:srgbClr val="FF0000"/>
                </a:solidFill>
                <a:latin typeface="+mn-lt"/>
              </a:rPr>
              <a:t>Interactive mode </a:t>
            </a:r>
            <a:r>
              <a:rPr lang="en-US" sz="2800" dirty="0">
                <a:latin typeface="+mn-lt"/>
              </a:rPr>
              <a:t>allows us to write codes in </a:t>
            </a:r>
            <a:r>
              <a:rPr lang="en-US" sz="2800" b="1" dirty="0">
                <a:solidFill>
                  <a:schemeClr val="accent6">
                    <a:lumMod val="75000"/>
                  </a:schemeClr>
                </a:solidFill>
                <a:latin typeface="+mn-lt"/>
              </a:rPr>
              <a:t>Python command prompt (&gt;&gt;&gt;) </a:t>
            </a:r>
          </a:p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>
                <a:latin typeface="+mn-lt"/>
              </a:rPr>
              <a:t>In </a:t>
            </a:r>
            <a:r>
              <a:rPr lang="en-US" sz="2800" b="1" dirty="0">
                <a:solidFill>
                  <a:srgbClr val="FF0000"/>
                </a:solidFill>
                <a:latin typeface="+mn-lt"/>
              </a:rPr>
              <a:t>script mode </a:t>
            </a:r>
            <a:r>
              <a:rPr lang="en-US" sz="2800" dirty="0">
                <a:latin typeface="+mn-lt"/>
              </a:rPr>
              <a:t>programs can be written and stored as separate file with the extension </a:t>
            </a:r>
            <a:r>
              <a:rPr lang="en-US" sz="2800" b="1" dirty="0">
                <a:solidFill>
                  <a:srgbClr val="FF0000"/>
                </a:solidFill>
                <a:latin typeface="+mn-lt"/>
              </a:rPr>
              <a:t>.</a:t>
            </a:r>
            <a:r>
              <a:rPr lang="en-US" sz="2800" b="1" dirty="0" err="1">
                <a:solidFill>
                  <a:srgbClr val="FF0000"/>
                </a:solidFill>
                <a:latin typeface="+mn-lt"/>
              </a:rPr>
              <a:t>py</a:t>
            </a:r>
            <a:r>
              <a:rPr lang="en-US" sz="2800" b="1" dirty="0">
                <a:solidFill>
                  <a:srgbClr val="FF0000"/>
                </a:solidFill>
                <a:latin typeface="+mn-lt"/>
              </a:rPr>
              <a:t> </a:t>
            </a:r>
            <a:r>
              <a:rPr lang="en-US" sz="2800" dirty="0">
                <a:latin typeface="+mn-lt"/>
              </a:rPr>
              <a:t>and executed. </a:t>
            </a:r>
          </a:p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>
                <a:solidFill>
                  <a:srgbClr val="7030A0"/>
                </a:solidFill>
                <a:latin typeface="+mn-lt"/>
              </a:rPr>
              <a:t>Script mode is used to create and edit python source file.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56E02AA-2A71-736A-F605-70FE9B4A08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B5C8B85-AFFD-4A1A-83B4-878E2EF95ABF}" type="slidenum">
              <a:rPr lang="en-US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39FC6F4B-97F2-6B2E-D634-60CEDCFFB1AA}"/>
              </a:ext>
            </a:extLst>
          </p:cNvPr>
          <p:cNvSpPr/>
          <p:nvPr/>
        </p:nvSpPr>
        <p:spPr>
          <a:xfrm>
            <a:off x="22225" y="0"/>
            <a:ext cx="9121775" cy="5508625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800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A Boolean data can have any of the two values: </a:t>
            </a:r>
            <a:r>
              <a:rPr lang="en-US" sz="88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True or False.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FA7B9CD-70D4-A2DF-4B81-FE1E526A75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B539885-9995-4ECF-AEB5-79D8DDDF7114}" type="slidenum">
              <a:rPr lang="en-US"/>
              <a:pPr>
                <a:defRPr/>
              </a:pPr>
              <a:t>80</a:t>
            </a:fld>
            <a:endParaRPr lang="en-US"/>
          </a:p>
        </p:txBody>
      </p:sp>
    </p:spTree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1">
            <a:extLst>
              <a:ext uri="{FF2B5EF4-FFF2-40B4-BE49-F238E27FC236}">
                <a16:creationId xmlns:a16="http://schemas.microsoft.com/office/drawing/2014/main" id="{0319CDE2-0D8E-AC87-750C-134EE488A7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5113" y="0"/>
            <a:ext cx="4162425" cy="1446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/>
            <a:r>
              <a:rPr lang="en-US" altLang="en-US" sz="8800" b="1">
                <a:solidFill>
                  <a:srgbClr val="0070C0"/>
                </a:solidFill>
                <a:latin typeface="Archery Black Condensed"/>
              </a:rPr>
              <a:t>Example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1B27380F-55F4-500F-F604-77F475DD8938}"/>
              </a:ext>
            </a:extLst>
          </p:cNvPr>
          <p:cNvSpPr/>
          <p:nvPr/>
        </p:nvSpPr>
        <p:spPr>
          <a:xfrm>
            <a:off x="-12700" y="1314450"/>
            <a:ext cx="9156700" cy="3046413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Bool_var1=True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Bool_var2=False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4437764-5D53-E39B-D980-8D36C75A2F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893EC97-8642-4149-ABCD-1FE16E8A5C5F}" type="slidenum">
              <a:rPr lang="en-US"/>
              <a:pPr>
                <a:defRPr/>
              </a:pPr>
              <a:t>81</a:t>
            </a:fld>
            <a:endParaRPr lang="en-US"/>
          </a:p>
        </p:txBody>
      </p:sp>
    </p:spTree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91ACB0B2-AF9E-6ED0-E07B-9B2079B84B7A}"/>
              </a:ext>
            </a:extLst>
          </p:cNvPr>
          <p:cNvSpPr/>
          <p:nvPr/>
        </p:nvSpPr>
        <p:spPr>
          <a:xfrm>
            <a:off x="-17463" y="474663"/>
            <a:ext cx="9144001" cy="434022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38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chery Black Condensed" pitchFamily="2" charset="0"/>
              </a:rPr>
              <a:t>String Data type 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B30CBD6-5A1E-B8AE-9BB5-1D9FA43C3F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1373FB1-1231-41DD-8C7B-33B8D0C3D2B5}" type="slidenum">
              <a:rPr lang="en-US"/>
              <a:pPr>
                <a:defRPr/>
              </a:pPr>
              <a:t>82</a:t>
            </a:fld>
            <a:endParaRPr lang="en-US"/>
          </a:p>
        </p:txBody>
      </p:sp>
    </p:spTree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F8EFFEF4-3DDA-F361-CB02-440D442AE232}"/>
              </a:ext>
            </a:extLst>
          </p:cNvPr>
          <p:cNvSpPr/>
          <p:nvPr/>
        </p:nvSpPr>
        <p:spPr>
          <a:xfrm>
            <a:off x="-17463" y="0"/>
            <a:ext cx="9161463" cy="4524375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200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String data can be enclosed with single quote or double quote or triple quote.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CD3A4C3-834D-AA08-A7A6-E335895220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49EB0B-80EA-407B-9424-7FD1808E0336}" type="slidenum">
              <a:rPr lang="en-US"/>
              <a:pPr>
                <a:defRPr/>
              </a:pPr>
              <a:t>83</a:t>
            </a:fld>
            <a:endParaRPr lang="en-US"/>
          </a:p>
        </p:txBody>
      </p:sp>
    </p:spTree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6A6874E-0418-870E-556D-E0D83D31D3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E14C33-FC37-4F9C-ABDB-C1A4F096EE98}" type="slidenum">
              <a:rPr lang="en-US"/>
              <a:pPr>
                <a:defRPr/>
              </a:pPr>
              <a:t>84</a:t>
            </a:fld>
            <a:endParaRPr lang="en-US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5DA75990-5BD6-7C92-0978-233E9F124FE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" y="1047750"/>
            <a:ext cx="8272744" cy="2965450"/>
          </a:xfrm>
          <a:prstGeom prst="rect">
            <a:avLst/>
          </a:prstGeom>
          <a:ln w="88900" cap="sq" cmpd="thickThin">
            <a:solidFill>
              <a:srgbClr val="0070C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Title 4">
            <a:extLst>
              <a:ext uri="{FF2B5EF4-FFF2-40B4-BE49-F238E27FC236}">
                <a16:creationId xmlns:a16="http://schemas.microsoft.com/office/drawing/2014/main" id="{0E372BFC-E741-F33F-7544-5D9A4DC53E63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143000" y="1276350"/>
            <a:ext cx="6858000" cy="1790700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altLang="en-US" sz="13800" dirty="0">
                <a:solidFill>
                  <a:srgbClr val="7030A0"/>
                </a:solidFill>
              </a:rPr>
              <a:t>Thank you</a:t>
            </a:r>
          </a:p>
        </p:txBody>
      </p:sp>
      <p:sp>
        <p:nvSpPr>
          <p:cNvPr id="92163" name="Subtitle 5">
            <a:extLst>
              <a:ext uri="{FF2B5EF4-FFF2-40B4-BE49-F238E27FC236}">
                <a16:creationId xmlns:a16="http://schemas.microsoft.com/office/drawing/2014/main" id="{339BB982-BA05-BCA1-C3C2-27A03145BA11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1143000" y="2701925"/>
            <a:ext cx="6858000" cy="1241425"/>
          </a:xfrm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  <a:p>
            <a:endParaRPr lang="en-US" alt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9052E62-ABC6-42AB-354F-8D143B242E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969D45-D9B2-48FA-999F-3D5310D89DCE}" type="slidenum">
              <a:rPr lang="en-US"/>
              <a:pPr>
                <a:defRPr/>
              </a:pPr>
              <a:t>85</a:t>
            </a:fld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1">
            <a:extLst>
              <a:ext uri="{FF2B5EF4-FFF2-40B4-BE49-F238E27FC236}">
                <a16:creationId xmlns:a16="http://schemas.microsoft.com/office/drawing/2014/main" id="{064F6770-2E2F-FC6F-E315-0422C0E6D8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9100" y="971550"/>
            <a:ext cx="8305800" cy="341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/>
            <a:r>
              <a:rPr lang="en-US" altLang="en-US" sz="3600" b="1">
                <a:solidFill>
                  <a:srgbClr val="0070C0"/>
                </a:solidFill>
                <a:latin typeface="Archery Black Condensed"/>
              </a:rPr>
              <a:t>Interactive mode Programming </a:t>
            </a:r>
          </a:p>
          <a:p>
            <a:pPr algn="just" eaLnBrk="1" hangingPunct="1"/>
            <a:r>
              <a:rPr lang="en-US" altLang="en-US" sz="3600"/>
              <a:t>In </a:t>
            </a:r>
            <a:r>
              <a:rPr lang="en-US" altLang="en-US" sz="3600" b="1">
                <a:solidFill>
                  <a:srgbClr val="FF0000"/>
                </a:solidFill>
              </a:rPr>
              <a:t>interactive mode </a:t>
            </a:r>
            <a:r>
              <a:rPr lang="en-US" altLang="en-US" sz="3600"/>
              <a:t>Python code can be directly typed and the interpreter displays the result(s) immediately. </a:t>
            </a:r>
          </a:p>
          <a:p>
            <a:pPr algn="just" eaLnBrk="1" hangingPunct="1"/>
            <a:r>
              <a:rPr lang="en-US" altLang="en-US" sz="3600"/>
              <a:t>The </a:t>
            </a:r>
            <a:r>
              <a:rPr lang="en-US" altLang="en-US" sz="3600" b="1">
                <a:solidFill>
                  <a:srgbClr val="FF0000"/>
                </a:solidFill>
              </a:rPr>
              <a:t>interactive mode </a:t>
            </a:r>
            <a:r>
              <a:rPr lang="en-US" altLang="en-US" sz="3600"/>
              <a:t>can also be used as a </a:t>
            </a:r>
            <a:r>
              <a:rPr lang="en-US" altLang="en-US" sz="3600" b="1">
                <a:solidFill>
                  <a:srgbClr val="FF0000"/>
                </a:solidFill>
              </a:rPr>
              <a:t>simple calculator.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A2CA3A7-61A5-E6FB-5EBA-3A617B2D4C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BCADE3-4A92-41B3-9458-5C910B70C054}" type="slidenum">
              <a:rPr lang="en-US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109</TotalTime>
  <Words>2169</Words>
  <Application>Microsoft Office PowerPoint</Application>
  <PresentationFormat>On-screen Show (16:9)</PresentationFormat>
  <Paragraphs>372</Paragraphs>
  <Slides>85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12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85</vt:i4>
      </vt:variant>
    </vt:vector>
  </HeadingPairs>
  <TitlesOfParts>
    <vt:vector size="98" baseType="lpstr">
      <vt:lpstr>Ancillary</vt:lpstr>
      <vt:lpstr>Angsana New</vt:lpstr>
      <vt:lpstr>Archery Black Condensed</vt:lpstr>
      <vt:lpstr>Arial</vt:lpstr>
      <vt:lpstr>Arno Pro Display</vt:lpstr>
      <vt:lpstr>Bombardier</vt:lpstr>
      <vt:lpstr>Bookman Old Style</vt:lpstr>
      <vt:lpstr>Calibri</vt:lpstr>
      <vt:lpstr>Calibri Light</vt:lpstr>
      <vt:lpstr>Cooper Black</vt:lpstr>
      <vt:lpstr>LCD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Thank you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SIGC</cp:lastModifiedBy>
  <cp:revision>42</cp:revision>
  <dcterms:created xsi:type="dcterms:W3CDTF">2019-05-08T02:20:02Z</dcterms:created>
  <dcterms:modified xsi:type="dcterms:W3CDTF">2023-08-13T03:56:07Z</dcterms:modified>
</cp:coreProperties>
</file>